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01D73E5-9CC4-48AA-A751-8C3B44302CCD}">
  <a:tblStyle styleId="{401D73E5-9CC4-48AA-A751-8C3B44302CC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ce73562ed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ce73562ed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simple problem has an important history in ML.</a:t>
            </a:r>
            <a:endParaRPr/>
          </a:p>
          <a:p>
            <a:pPr indent="0" lvl="0" marL="0" rtl="0" algn="l">
              <a:spcBef>
                <a:spcPts val="0"/>
              </a:spcBef>
              <a:spcAft>
                <a:spcPts val="0"/>
              </a:spcAft>
              <a:buNone/>
            </a:pPr>
            <a:r>
              <a:rPr lang="en-US"/>
              <a:t>Marvin Minsky wrote a paper in 1969 about the shortcomings of the perceptron (a simple variant of logistic regression) that led to growing disillusionment with the field… and the AI winter that lasted into the 1990s.</a:t>
            </a:r>
            <a:endParaRPr/>
          </a:p>
        </p:txBody>
      </p:sp>
      <p:sp>
        <p:nvSpPr>
          <p:cNvPr id="51" name="Google Shape;51;gce73562eda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2675bacec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2675bacec_0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Ok let’s move this whole discussion into python and make our definition of neural networks concrete</a:t>
            </a:r>
            <a:endParaRPr/>
          </a:p>
        </p:txBody>
      </p:sp>
      <p:sp>
        <p:nvSpPr>
          <p:cNvPr id="175" name="Google Shape;175;gd2675bacec_0_8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2675bacec_0_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2675bacec_0_3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d2675bacec_0_3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2675bacec_0_3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2675bacec_0_3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sigm: 1/(1+e^-x)</a:t>
            </a:r>
            <a:endParaRPr/>
          </a:p>
          <a:p>
            <a:pPr indent="0" lvl="0" marL="0" rtl="0" algn="l">
              <a:spcBef>
                <a:spcPts val="0"/>
              </a:spcBef>
              <a:spcAft>
                <a:spcPts val="0"/>
              </a:spcAft>
              <a:buNone/>
            </a:pPr>
            <a:r>
              <a:rPr lang="en-US"/>
              <a:t>tanh: 2/(1+e^-2x) - 1</a:t>
            </a:r>
            <a:endParaRPr/>
          </a:p>
        </p:txBody>
      </p:sp>
      <p:sp>
        <p:nvSpPr>
          <p:cNvPr id="193" name="Google Shape;193;gd2675bacec_0_3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2675bacec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2675bacec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d2675bacec_0_10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2675bacec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2675bacec_0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h1 = [x1, x2] * [w11, w21] + b1  -&gt; tanh()</a:t>
            </a:r>
            <a:endParaRPr/>
          </a:p>
          <a:p>
            <a:pPr indent="0" lvl="0" marL="0" rtl="0" algn="l">
              <a:spcBef>
                <a:spcPts val="0"/>
              </a:spcBef>
              <a:spcAft>
                <a:spcPts val="0"/>
              </a:spcAft>
              <a:buClr>
                <a:schemeClr val="dk1"/>
              </a:buClr>
              <a:buSzPts val="1100"/>
              <a:buFont typeface="Arial"/>
              <a:buNone/>
            </a:pPr>
            <a:r>
              <a:rPr lang="en-US"/>
              <a:t>h2 = </a:t>
            </a:r>
            <a:r>
              <a:rPr lang="en-US"/>
              <a:t>[x1, x2] * [w12, w22] + b2 -&gt; tanh()</a:t>
            </a:r>
            <a:endParaRPr/>
          </a:p>
          <a:p>
            <a:pPr indent="0" lvl="0" marL="0" rtl="0" algn="l">
              <a:spcBef>
                <a:spcPts val="0"/>
              </a:spcBef>
              <a:spcAft>
                <a:spcPts val="0"/>
              </a:spcAft>
              <a:buClr>
                <a:schemeClr val="dk1"/>
              </a:buClr>
              <a:buSzPts val="1100"/>
              <a:buFont typeface="Arial"/>
              <a:buNone/>
            </a:pPr>
            <a:r>
              <a:rPr lang="en-US"/>
              <a:t>y = [h1, h2] * [w11, w21] + b3 -&gt; sigmoid()</a:t>
            </a:r>
            <a:endParaRPr/>
          </a:p>
        </p:txBody>
      </p:sp>
      <p:sp>
        <p:nvSpPr>
          <p:cNvPr id="216" name="Google Shape;216;gd2675bacec_0_1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2675bacec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d2675bacec_0_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h1 = </a:t>
            </a:r>
            <a:r>
              <a:rPr lang="en-US"/>
              <a:t>[x1, x2] * [-3, 3] + 1.5 -&gt; tanh(.)</a:t>
            </a:r>
            <a:endParaRPr/>
          </a:p>
          <a:p>
            <a:pPr indent="0" lvl="0" marL="0" rtl="0" algn="l">
              <a:spcBef>
                <a:spcPts val="0"/>
              </a:spcBef>
              <a:spcAft>
                <a:spcPts val="0"/>
              </a:spcAft>
              <a:buNone/>
            </a:pPr>
            <a:r>
              <a:rPr lang="en-US"/>
              <a:t>h2 = [x1, x2] * [3, -3] + 1.5 -&gt; tanh(.)</a:t>
            </a:r>
            <a:endParaRPr/>
          </a:p>
          <a:p>
            <a:pPr indent="0" lvl="0" marL="0" rtl="0" algn="l">
              <a:spcBef>
                <a:spcPts val="0"/>
              </a:spcBef>
              <a:spcAft>
                <a:spcPts val="0"/>
              </a:spcAft>
              <a:buNone/>
            </a:pPr>
            <a:r>
              <a:rPr lang="en-US"/>
              <a:t>y = [h1, h2] * [-5, -5] + 5 -&gt; sigmoid(.)</a:t>
            </a:r>
            <a:endParaRPr/>
          </a:p>
        </p:txBody>
      </p:sp>
      <p:sp>
        <p:nvSpPr>
          <p:cNvPr id="248" name="Google Shape;248;gd2675bacec_0_1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2675bacec_0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d2675bacec_0_3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h1 = [x1, x2] * [-3, 3] + 1.5 -&gt; tanh(.)   </a:t>
            </a:r>
            <a:endParaRPr/>
          </a:p>
          <a:p>
            <a:pPr indent="0" lvl="0" marL="0" rtl="0" algn="l">
              <a:spcBef>
                <a:spcPts val="0"/>
              </a:spcBef>
              <a:spcAft>
                <a:spcPts val="0"/>
              </a:spcAft>
              <a:buClr>
                <a:schemeClr val="dk1"/>
              </a:buClr>
              <a:buSzPts val="1100"/>
              <a:buFont typeface="Arial"/>
              <a:buNone/>
            </a:pPr>
            <a:r>
              <a:rPr lang="en-US"/>
              <a:t>h2 = [x1, x2] * [3, -3] + 1.5 -&gt; tanh(.)   </a:t>
            </a:r>
            <a:endParaRPr/>
          </a:p>
          <a:p>
            <a:pPr indent="0" lvl="0" marL="0" rtl="0" algn="l">
              <a:spcBef>
                <a:spcPts val="0"/>
              </a:spcBef>
              <a:spcAft>
                <a:spcPts val="0"/>
              </a:spcAft>
              <a:buNone/>
            </a:pPr>
            <a:r>
              <a:rPr lang="en-US"/>
              <a:t>y = [h1, h2] * [-5, -5] + 5 -&gt; sigmoid(.) </a:t>
            </a:r>
            <a:endParaRPr/>
          </a:p>
          <a:p>
            <a:pPr indent="0" lvl="0" marL="0" rtl="0" algn="l">
              <a:spcBef>
                <a:spcPts val="0"/>
              </a:spcBef>
              <a:spcAft>
                <a:spcPts val="0"/>
              </a:spcAft>
              <a:buNone/>
            </a:pPr>
            <a:r>
              <a:rPr lang="en-US"/>
              <a:t>h1 = implication</a:t>
            </a:r>
            <a:endParaRPr/>
          </a:p>
          <a:p>
            <a:pPr indent="0" lvl="0" marL="0" rtl="0" algn="l">
              <a:spcBef>
                <a:spcPts val="0"/>
              </a:spcBef>
              <a:spcAft>
                <a:spcPts val="0"/>
              </a:spcAft>
              <a:buNone/>
            </a:pPr>
            <a:r>
              <a:rPr lang="en-US"/>
              <a:t>h2 = converse</a:t>
            </a:r>
            <a:endParaRPr/>
          </a:p>
          <a:p>
            <a:pPr indent="0" lvl="0" marL="0" rtl="0" algn="l">
              <a:spcBef>
                <a:spcPts val="0"/>
              </a:spcBef>
              <a:spcAft>
                <a:spcPts val="0"/>
              </a:spcAft>
              <a:buNone/>
            </a:pPr>
            <a:r>
              <a:rPr lang="en-US"/>
              <a:t>y = nand</a:t>
            </a:r>
            <a:endParaRPr/>
          </a:p>
        </p:txBody>
      </p:sp>
      <p:sp>
        <p:nvSpPr>
          <p:cNvPr id="280" name="Google Shape;280;gd2675bacec_0_3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2675bacec_0_3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d2675bacec_0_3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d2675bacec_0_3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73e33c8ba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d73e33c8ba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d73e33c8ba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d2675bacec_0_4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d2675bacec_0_4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d2675bacec_0_40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2675bace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d2675bace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truth tables</a:t>
            </a:r>
            <a:endParaRPr/>
          </a:p>
        </p:txBody>
      </p:sp>
      <p:sp>
        <p:nvSpPr>
          <p:cNvPr id="59" name="Google Shape;59;gd2675bacec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d73e33c8ba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d73e33c8ba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d73e33c8ba_0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d73e33c8ba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d73e33c8ba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d73e33c8ba_0_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c36a15ff31_0_3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gc36a15ff31_0_3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Our neural network solution to the XOR problem had how many parameters?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9</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d2675bacec_0_4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d2675bacec_0_4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Screen capture via tensorflow playground (no slides)</a:t>
            </a:r>
            <a:endParaRPr/>
          </a:p>
        </p:txBody>
      </p:sp>
      <p:sp>
        <p:nvSpPr>
          <p:cNvPr id="359" name="Google Shape;359;gd2675bacec_0_4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2675bacec_0_4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gd2675bacec_0_4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[T/F] With inputs X</a:t>
            </a:r>
            <a:r>
              <a:rPr baseline="-25000" lang="en-US"/>
              <a:t>1</a:t>
            </a:r>
            <a:r>
              <a:rPr lang="en-US"/>
              <a:t> and X</a:t>
            </a:r>
            <a:r>
              <a:rPr baseline="-25000" lang="en-US"/>
              <a:t>2</a:t>
            </a:r>
            <a:r>
              <a:rPr lang="en-US"/>
              <a:t>, the neurons in the first layer can only learn diagonal lines.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cd63322e5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cd63322e5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Remember when we talked about linear regression, we took the derivative of the loss function and showed how to update all the parameters in gradient descent.</a:t>
            </a:r>
            <a:endParaRPr/>
          </a:p>
          <a:p>
            <a:pPr indent="0" lvl="0" marL="0" rtl="0" algn="l">
              <a:spcBef>
                <a:spcPts val="0"/>
              </a:spcBef>
              <a:spcAft>
                <a:spcPts val="0"/>
              </a:spcAft>
              <a:buNone/>
            </a:pPr>
            <a:r>
              <a:rPr lang="en-US"/>
              <a:t>We basically want to go through the same process, but now for neural networks, where the functional form for the model is more complex.</a:t>
            </a:r>
            <a:endParaRPr/>
          </a:p>
          <a:p>
            <a:pPr indent="0" lvl="0" marL="0" rtl="0" algn="l">
              <a:spcBef>
                <a:spcPts val="0"/>
              </a:spcBef>
              <a:spcAft>
                <a:spcPts val="0"/>
              </a:spcAft>
              <a:buNone/>
            </a:pPr>
            <a:r>
              <a:rPr lang="en-US"/>
              <a:t>I’ve sat through a number of these derivations for neural networks and the problem is that the notation gets very difficult very quickly.</a:t>
            </a:r>
            <a:endParaRPr/>
          </a:p>
          <a:p>
            <a:pPr indent="0" lvl="0" marL="0" rtl="0" algn="l">
              <a:spcBef>
                <a:spcPts val="0"/>
              </a:spcBef>
              <a:spcAft>
                <a:spcPts val="0"/>
              </a:spcAft>
              <a:buNone/>
            </a:pPr>
            <a:r>
              <a:rPr lang="en-US"/>
              <a:t>So I’m going to focus on giving you as much useful intuition as possible so that if you do choose to read/watch a full derivation, it will go more smoothly.</a:t>
            </a:r>
            <a:endParaRPr/>
          </a:p>
        </p:txBody>
      </p:sp>
      <p:sp>
        <p:nvSpPr>
          <p:cNvPr id="372" name="Google Shape;372;gcd63322e5c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cd63322e5c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cd63322e5c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cd63322e5c_0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d87aae7c2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d87aae7c2e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gd87aae7c2e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d87aae7c2e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d87aae7c2e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d87aae7c2e_0_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d87aae7c2e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d87aae7c2e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d87aae7c2e_0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d2675bacec_0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d2675bacec_0_2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 name="Google Shape;67;gd2675bacec_0_2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cd63322e5c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cd63322e5c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cd63322e5c_0_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cd63322e5c_0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cd63322e5c_0_2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gcd63322e5c_0_2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cd63322e5c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cd63322e5c_0_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gcd63322e5c_0_1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cd63322e5c_0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cd63322e5c_0_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gcd63322e5c_0_1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cd63322e5c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cd63322e5c_0_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All of the math in gradient descent and all of the design of neural network functions boils down to this one idea.</a:t>
            </a:r>
            <a:endParaRPr/>
          </a:p>
          <a:p>
            <a:pPr indent="0" lvl="0" marL="0" rtl="0" algn="l">
              <a:spcBef>
                <a:spcPts val="0"/>
              </a:spcBef>
              <a:spcAft>
                <a:spcPts val="0"/>
              </a:spcAft>
              <a:buNone/>
            </a:pPr>
            <a:r>
              <a:rPr lang="en-US"/>
              <a:t>In ML, at least as we know it today, we learn by making small changes to parameters that gradually improve the output predictions.</a:t>
            </a:r>
            <a:endParaRPr/>
          </a:p>
          <a:p>
            <a:pPr indent="0" lvl="0" marL="0" rtl="0" algn="l">
              <a:spcBef>
                <a:spcPts val="0"/>
              </a:spcBef>
              <a:spcAft>
                <a:spcPts val="0"/>
              </a:spcAft>
              <a:buNone/>
            </a:pPr>
            <a:r>
              <a:rPr lang="en-US"/>
              <a:t>So we want to set things up so that this works, and so that it’s straightforward to figure out what small changes to make.</a:t>
            </a:r>
            <a:endParaRPr/>
          </a:p>
        </p:txBody>
      </p:sp>
      <p:sp>
        <p:nvSpPr>
          <p:cNvPr id="601" name="Google Shape;601;gcd63322e5c_0_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cd63322e5c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cd63322e5c_0_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also: </a:t>
            </a:r>
            <a:r>
              <a:rPr lang="en-US"/>
              <a:t>butterfly</a:t>
            </a:r>
            <a:r>
              <a:rPr lang="en-US"/>
              <a:t> effect (Lorenz)</a:t>
            </a:r>
            <a:endParaRPr/>
          </a:p>
        </p:txBody>
      </p:sp>
      <p:sp>
        <p:nvSpPr>
          <p:cNvPr id="609" name="Google Shape;609;gcd63322e5c_0_9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cd63322e5c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cd63322e5c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How do our neural networks try to ensure non-chaotic behavior?</a:t>
            </a:r>
            <a:endParaRPr/>
          </a:p>
        </p:txBody>
      </p:sp>
      <p:sp>
        <p:nvSpPr>
          <p:cNvPr id="617" name="Google Shape;617;gcd63322e5c_0_10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cd63322e5c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cd63322e5c_0_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gcd63322e5c_0_1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cd63322e5c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cd63322e5c_0_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gcd63322e5c_0_1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cd63322e5c_0_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gcd63322e5c_0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[T/F] Computing the gradient of the loss in a neural network involves a partial derivative for just the parameters in the last layer.</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F</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2675bacec_0_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2675bacec_0_2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gd2675bacec_0_2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cd63322e5c_0_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cd63322e5c_0_2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gcd63322e5c_0_29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cd63322e5c_0_3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cd63322e5c_0_3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Inefficient! What if we have millions of parameters? Need to do forward pass millions of times.</a:t>
            </a:r>
            <a:endParaRPr/>
          </a:p>
          <a:p>
            <a:pPr indent="0" lvl="0" marL="0" rtl="0" algn="l">
              <a:spcBef>
                <a:spcPts val="0"/>
              </a:spcBef>
              <a:spcAft>
                <a:spcPts val="0"/>
              </a:spcAft>
              <a:buNone/>
            </a:pPr>
            <a:r>
              <a:rPr lang="en-US"/>
              <a:t>We want to optimize/adjust all parameters together.</a:t>
            </a:r>
            <a:endParaRPr/>
          </a:p>
        </p:txBody>
      </p:sp>
      <p:sp>
        <p:nvSpPr>
          <p:cNvPr id="678" name="Google Shape;678;gcd63322e5c_0_3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cd63322e5c_0_3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cd63322e5c_0_3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gcd63322e5c_0_3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cd63322e5c_0_3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cd63322e5c_0_3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gcd63322e5c_0_3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cd63322e5c_0_3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cd63322e5c_0_3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 -&gt; a1</a:t>
            </a:r>
            <a:endParaRPr/>
          </a:p>
          <a:p>
            <a:pPr indent="0" lvl="0" marL="0" rtl="0" algn="l">
              <a:spcBef>
                <a:spcPts val="0"/>
              </a:spcBef>
              <a:spcAft>
                <a:spcPts val="0"/>
              </a:spcAft>
              <a:buNone/>
            </a:pPr>
            <a:r>
              <a:rPr lang="en-US"/>
              <a:t>f -&gt; a2</a:t>
            </a:r>
            <a:endParaRPr/>
          </a:p>
        </p:txBody>
      </p:sp>
      <p:sp>
        <p:nvSpPr>
          <p:cNvPr id="733" name="Google Shape;733;gcd63322e5c_0_38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d5d3c09ffc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d5d3c09ffc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derivative of the loss with respect to the parameter w1: you already know how to do this</a:t>
            </a:r>
            <a:endParaRPr/>
          </a:p>
        </p:txBody>
      </p:sp>
      <p:sp>
        <p:nvSpPr>
          <p:cNvPr id="747" name="Google Shape;747;gd5d3c09ffc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d87aae7c2e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d87aae7c2e_0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gd87aae7c2e_0_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d5d3c09ffc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d5d3c09ffc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gd5d3c09ffc_0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d87aae7c2e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d87aae7c2e_0_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gd87aae7c2e_0_8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d5d3c09ffc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d5d3c09ffc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7" name="Google Shape;797;gd5d3c09ffc_0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2675bacec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2675bacec_0_2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gd2675bacec_0_2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d5d3c09ffc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d5d3c09ffc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sum of two terms</a:t>
            </a:r>
            <a:endParaRPr/>
          </a:p>
          <a:p>
            <a:pPr indent="0" lvl="0" marL="0" rtl="0" algn="l">
              <a:spcBef>
                <a:spcPts val="0"/>
              </a:spcBef>
              <a:spcAft>
                <a:spcPts val="0"/>
              </a:spcAft>
              <a:buNone/>
            </a:pPr>
            <a:r>
              <a:rPr lang="en-US"/>
              <a:t>caching terms</a:t>
            </a:r>
            <a:endParaRPr/>
          </a:p>
        </p:txBody>
      </p:sp>
      <p:sp>
        <p:nvSpPr>
          <p:cNvPr id="805" name="Google Shape;805;gd5d3c09ffc_0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d5d3c09ffc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d5d3c09ffc_0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gd5d3c09ffc_0_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cd63322e5c_0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2" name="Google Shape;832;gcd63322e5c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[T/F] Back-propagation allows us to compute a partial derivative for all parameters using the chain rule.</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d5d3c09ffc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d5d3c09ffc_0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gd5d3c09ffc_0_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d5d3c09ffc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d5d3c09ffc_0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Intuitively, a function is a transformation to the vector x. Applying a linear function preserves all the linear relationships between the vectors.</a:t>
            </a:r>
            <a:endParaRPr/>
          </a:p>
          <a:p>
            <a:pPr indent="0" lvl="0" marL="0" rtl="0" algn="l">
              <a:spcBef>
                <a:spcPts val="0"/>
              </a:spcBef>
              <a:spcAft>
                <a:spcPts val="0"/>
              </a:spcAft>
              <a:buNone/>
            </a:pPr>
            <a:r>
              <a:t/>
            </a:r>
            <a:endParaRPr/>
          </a:p>
        </p:txBody>
      </p:sp>
      <p:sp>
        <p:nvSpPr>
          <p:cNvPr id="857" name="Google Shape;857;gd5d3c09ffc_0_10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d73e33c8ba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d73e33c8ba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gd73e33c8ba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d5d3c09ffc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d5d3c09ffc_0_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gd5d3c09ffc_0_1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d5d3c09ffc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d5d3c09ffc_0_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7" name="Google Shape;897;gd5d3c09ffc_0_1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d5d3c09ffc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d5d3c09ffc_0_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gd5d3c09ffc_0_1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d5d3c09ffc_0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d5d3c09ffc_0_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gd5d3c09ffc_0_1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2675bacec_0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2675bacec_0_2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Actually 16 total functions on 2 binary inputs.</a:t>
            </a:r>
            <a:endParaRPr/>
          </a:p>
          <a:p>
            <a:pPr indent="0" lvl="0" marL="0" rtl="0" algn="l">
              <a:spcBef>
                <a:spcPts val="0"/>
              </a:spcBef>
              <a:spcAft>
                <a:spcPts val="0"/>
              </a:spcAft>
              <a:buNone/>
            </a:pPr>
            <a:r>
              <a:rPr lang="en-US"/>
              <a:t>We can design simple circuits that compute these functions, which can be combined to form more complex functions.</a:t>
            </a:r>
            <a:endParaRPr/>
          </a:p>
          <a:p>
            <a:pPr indent="0" lvl="0" marL="0" rtl="0" algn="l">
              <a:spcBef>
                <a:spcPts val="0"/>
              </a:spcBef>
              <a:spcAft>
                <a:spcPts val="0"/>
              </a:spcAft>
              <a:buNone/>
            </a:pPr>
            <a:r>
              <a:rPr lang="en-US"/>
              <a:t>For example, a 1-bit adder can be built from AND, OR, and XOR functions.</a:t>
            </a:r>
            <a:endParaRPr/>
          </a:p>
        </p:txBody>
      </p:sp>
      <p:sp>
        <p:nvSpPr>
          <p:cNvPr id="109" name="Google Shape;109;gd2675bacec_0_2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d5d3c09ffc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d5d3c09ffc_0_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use different learning rate for each parameter</a:t>
            </a:r>
            <a:endParaRPr/>
          </a:p>
        </p:txBody>
      </p:sp>
      <p:sp>
        <p:nvSpPr>
          <p:cNvPr id="922" name="Google Shape;922;gd5d3c09ffc_0_1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d5d3c09ffc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d5d3c09ffc_0_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gd5d3c09ffc_0_1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d5d3c09ffc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7" name="Google Shape;937;gd5d3c09ffc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[T/F] Neural networks do not need non-linearities to learn non-linear functions.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F</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d5d3c09ffc_0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d5d3c09ffc_0_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3" name="Google Shape;943;gd5d3c09ffc_0_1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d5d3c09ffc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d5d3c09ffc_0_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1" name="Google Shape;951;gd5d3c09ffc_0_2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d5d3c09ffc_0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d5d3c09ffc_0_2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brains are also more flexible -- developing new connections up until around age 25</a:t>
            </a:r>
            <a:endParaRPr/>
          </a:p>
          <a:p>
            <a:pPr indent="0" lvl="0" marL="0" rtl="0" algn="l">
              <a:spcBef>
                <a:spcPts val="0"/>
              </a:spcBef>
              <a:spcAft>
                <a:spcPts val="0"/>
              </a:spcAft>
              <a:buNone/>
            </a:pPr>
            <a:r>
              <a:rPr lang="en-US"/>
              <a:t>individual neurons adapt to new tasks</a:t>
            </a:r>
            <a:endParaRPr/>
          </a:p>
          <a:p>
            <a:pPr indent="0" lvl="0" marL="0" rtl="0" algn="l">
              <a:spcBef>
                <a:spcPts val="0"/>
              </a:spcBef>
              <a:spcAft>
                <a:spcPts val="0"/>
              </a:spcAft>
              <a:buNone/>
            </a:pPr>
            <a:r>
              <a:rPr lang="en-US"/>
              <a:t>and remember that brains solve lots of problems at once, combining predictions from different specialized regions</a:t>
            </a:r>
            <a:endParaRPr/>
          </a:p>
        </p:txBody>
      </p:sp>
      <p:sp>
        <p:nvSpPr>
          <p:cNvPr id="960" name="Google Shape;960;gd5d3c09ffc_0_2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d5d3c09ffc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d5d3c09ffc_0_2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8" name="Google Shape;968;gd5d3c09ffc_0_2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d5d3c09ffc_0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d5d3c09ffc_0_2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used a paralyzed cat -- connect electrodes to pick up electrical activity (neuron firing) from the visual area of the brain</a:t>
            </a:r>
            <a:endParaRPr/>
          </a:p>
          <a:p>
            <a:pPr indent="0" lvl="0" marL="0" rtl="0" algn="l">
              <a:spcBef>
                <a:spcPts val="0"/>
              </a:spcBef>
              <a:spcAft>
                <a:spcPts val="0"/>
              </a:spcAft>
              <a:buNone/>
            </a:pPr>
            <a:r>
              <a:rPr lang="en-US"/>
              <a:t>tried projecting all kinds of objects but nothing caused a big reaction</a:t>
            </a:r>
            <a:endParaRPr/>
          </a:p>
          <a:p>
            <a:pPr indent="0" lvl="0" marL="0" rtl="0" algn="l">
              <a:spcBef>
                <a:spcPts val="0"/>
              </a:spcBef>
              <a:spcAft>
                <a:spcPts val="0"/>
              </a:spcAft>
              <a:buNone/>
            </a:pPr>
            <a:r>
              <a:rPr lang="en-US"/>
              <a:t>finally, by accident, the edge of the transparency sliding across the screen produced a big reaction</a:t>
            </a:r>
            <a:endParaRPr/>
          </a:p>
          <a:p>
            <a:pPr indent="0" lvl="0" marL="0" rtl="0" algn="l">
              <a:spcBef>
                <a:spcPts val="0"/>
              </a:spcBef>
              <a:spcAft>
                <a:spcPts val="0"/>
              </a:spcAft>
              <a:buNone/>
            </a:pPr>
            <a:r>
              <a:rPr lang="en-US"/>
              <a:t>neurons responding to a diagonal line (even a faint one)</a:t>
            </a:r>
            <a:endParaRPr/>
          </a:p>
          <a:p>
            <a:pPr indent="0" lvl="0" marL="0" rtl="0" algn="l">
              <a:spcBef>
                <a:spcPts val="0"/>
              </a:spcBef>
              <a:spcAft>
                <a:spcPts val="0"/>
              </a:spcAft>
              <a:buNone/>
            </a:pPr>
            <a:r>
              <a:rPr lang="en-US"/>
              <a:t>research has come a long way… can use special pigments to image activity of hundreds of individual neurons at once</a:t>
            </a:r>
            <a:endParaRPr/>
          </a:p>
          <a:p>
            <a:pPr indent="0" lvl="0" marL="0" rtl="0" algn="l">
              <a:spcBef>
                <a:spcPts val="0"/>
              </a:spcBef>
              <a:spcAft>
                <a:spcPts val="0"/>
              </a:spcAft>
              <a:buNone/>
            </a:pPr>
            <a:r>
              <a:rPr lang="en-US"/>
              <a:t>neurons detecting basic lines and shapes can change within days or weeks</a:t>
            </a:r>
            <a:endParaRPr/>
          </a:p>
        </p:txBody>
      </p:sp>
      <p:sp>
        <p:nvSpPr>
          <p:cNvPr id="976" name="Google Shape;976;gd5d3c09ffc_0_2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d5d3c09ffc_0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d5d3c09ffc_0_2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“How does the brain solve visual object </a:t>
            </a:r>
            <a:r>
              <a:rPr lang="en-US"/>
              <a:t>recognition</a:t>
            </a:r>
            <a:r>
              <a:rPr lang="en-US"/>
              <a:t>” - 2012</a:t>
            </a:r>
            <a:endParaRPr/>
          </a:p>
          <a:p>
            <a:pPr indent="0" lvl="0" marL="0" rtl="0" algn="l">
              <a:spcBef>
                <a:spcPts val="0"/>
              </a:spcBef>
              <a:spcAft>
                <a:spcPts val="0"/>
              </a:spcAft>
              <a:buNone/>
            </a:pPr>
            <a:r>
              <a:rPr lang="en-US"/>
              <a:t>diagram corresponds to a monkey brain</a:t>
            </a:r>
            <a:endParaRPr/>
          </a:p>
          <a:p>
            <a:pPr indent="0" lvl="0" marL="0" rtl="0" algn="l">
              <a:spcBef>
                <a:spcPts val="0"/>
              </a:spcBef>
              <a:spcAft>
                <a:spcPts val="0"/>
              </a:spcAft>
              <a:buNone/>
            </a:pPr>
            <a:r>
              <a:rPr lang="en-US"/>
              <a:t>abstraction hierarchy</a:t>
            </a:r>
            <a:endParaRPr/>
          </a:p>
          <a:p>
            <a:pPr indent="0" lvl="0" marL="0" rtl="0" algn="l">
              <a:spcBef>
                <a:spcPts val="0"/>
              </a:spcBef>
              <a:spcAft>
                <a:spcPts val="0"/>
              </a:spcAft>
              <a:buNone/>
            </a:pPr>
            <a:r>
              <a:rPr lang="en-US"/>
              <a:t>bottleneck shape matches common architecture in ANNs</a:t>
            </a:r>
            <a:endParaRPr/>
          </a:p>
        </p:txBody>
      </p:sp>
      <p:sp>
        <p:nvSpPr>
          <p:cNvPr id="985" name="Google Shape;985;gd5d3c09ffc_0_2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d5d3c09ffc_0_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d5d3c09ffc_0_2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3" name="Google Shape;993;gd5d3c09ffc_0_2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2675bacec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2675bacec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Ok why am I telling you all this? Well Minsky wanted to know if we could use the techniques of ML to learn these basic circuits instead of designing them by hand.</a:t>
            </a:r>
            <a:endParaRPr/>
          </a:p>
          <a:p>
            <a:pPr indent="0" lvl="0" marL="0" rtl="0" algn="l">
              <a:spcBef>
                <a:spcPts val="0"/>
              </a:spcBef>
              <a:spcAft>
                <a:spcPts val="0"/>
              </a:spcAft>
              <a:buNone/>
            </a:pPr>
            <a:r>
              <a:rPr lang="en-US"/>
              <a:t>We can think of each operator as a binary classifier.</a:t>
            </a:r>
            <a:endParaRPr/>
          </a:p>
          <a:p>
            <a:pPr indent="0" lvl="0" marL="0" rtl="0" algn="l">
              <a:spcBef>
                <a:spcPts val="0"/>
              </a:spcBef>
              <a:spcAft>
                <a:spcPts val="0"/>
              </a:spcAft>
              <a:buNone/>
            </a:pPr>
            <a:r>
              <a:rPr lang="en-US"/>
              <a:t>And notice that unlike the others, XOR is not linearly separable.</a:t>
            </a:r>
            <a:endParaRPr/>
          </a:p>
        </p:txBody>
      </p:sp>
      <p:sp>
        <p:nvSpPr>
          <p:cNvPr id="129" name="Google Shape;129;gd2675bacec_0_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d5d3c09ffc_0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1" name="Google Shape;1001;gd5d3c09ffc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[T/F] Both ANNs and brains appear to arrange neurons in layers, with sensitivity to increasingly complex patterns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2675bacec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2675bacec_0_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However, we can construct an XOR function from the linear functions as follows.</a:t>
            </a:r>
            <a:endParaRPr/>
          </a:p>
        </p:txBody>
      </p:sp>
      <p:sp>
        <p:nvSpPr>
          <p:cNvPr id="147" name="Google Shape;147;gd2675bacec_0_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d2675bacec_0_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d2675bacec_0_3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Using our network diagrams, here’s what this function would look like</a:t>
            </a:r>
            <a:endParaRPr/>
          </a:p>
        </p:txBody>
      </p:sp>
      <p:sp>
        <p:nvSpPr>
          <p:cNvPr id="154" name="Google Shape;154;gd2675bacec_0_3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1371600"/>
            <a:ext cx="7772400" cy="675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6" name="Google Shape;16;p2"/>
          <p:cNvCxnSpPr/>
          <p:nvPr/>
        </p:nvCxnSpPr>
        <p:spPr>
          <a:xfrm>
            <a:off x="685800" y="2114550"/>
            <a:ext cx="7772400" cy="0"/>
          </a:xfrm>
          <a:prstGeom prst="straightConnector1">
            <a:avLst/>
          </a:prstGeom>
          <a:noFill/>
          <a:ln cap="flat" cmpd="sng" w="15875">
            <a:solidFill>
              <a:schemeClr val="dk1"/>
            </a:solidFill>
            <a:prstDash val="solid"/>
            <a:round/>
            <a:headEnd len="sm" w="sm" type="none"/>
            <a:tailEnd len="sm" w="sm" type="none"/>
          </a:ln>
        </p:spPr>
      </p:cxnSp>
      <p:sp>
        <p:nvSpPr>
          <p:cNvPr id="17" name="Google Shape;17;p2"/>
          <p:cNvSpPr txBox="1"/>
          <p:nvPr>
            <p:ph idx="1" type="subTitle"/>
          </p:nvPr>
        </p:nvSpPr>
        <p:spPr>
          <a:xfrm>
            <a:off x="685800" y="2171700"/>
            <a:ext cx="7772400" cy="1314600"/>
          </a:xfrm>
          <a:prstGeom prst="rect">
            <a:avLst/>
          </a:prstGeom>
          <a:noFill/>
          <a:ln>
            <a:noFill/>
          </a:ln>
        </p:spPr>
        <p:txBody>
          <a:bodyPr anchorCtr="0" anchor="t" bIns="45700" lIns="91425" spcFirstLastPara="1" rIns="91425" wrap="square" tIns="45700">
            <a:noAutofit/>
          </a:bodyPr>
          <a:lstStyle>
            <a:lvl1pPr lvl="0" algn="l">
              <a:spcBef>
                <a:spcPts val="600"/>
              </a:spcBef>
              <a:spcAft>
                <a:spcPts val="0"/>
              </a:spcAft>
              <a:buClr>
                <a:schemeClr val="dk1"/>
              </a:buClr>
              <a:buSzPts val="3200"/>
              <a:buNone/>
              <a:defRPr>
                <a:solidFill>
                  <a:schemeClr val="dk1"/>
                </a:solidFill>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4"/>
          <p:cNvSpPr txBox="1"/>
          <p:nvPr>
            <p:ph type="title"/>
          </p:nvPr>
        </p:nvSpPr>
        <p:spPr>
          <a:xfrm>
            <a:off x="457200" y="227175"/>
            <a:ext cx="8229600" cy="577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cxnSp>
        <p:nvCxnSpPr>
          <p:cNvPr id="21" name="Google Shape;21;p4"/>
          <p:cNvCxnSpPr/>
          <p:nvPr/>
        </p:nvCxnSpPr>
        <p:spPr>
          <a:xfrm>
            <a:off x="457200" y="837009"/>
            <a:ext cx="8229600" cy="0"/>
          </a:xfrm>
          <a:prstGeom prst="straightConnector1">
            <a:avLst/>
          </a:prstGeom>
          <a:noFill/>
          <a:ln cap="flat" cmpd="sng" w="15875">
            <a:solidFill>
              <a:schemeClr val="dk1"/>
            </a:solidFill>
            <a:prstDash val="solid"/>
            <a:round/>
            <a:headEnd len="sm" w="sm" type="none"/>
            <a:tailEnd len="sm" w="sm" type="none"/>
          </a:ln>
        </p:spPr>
      </p:cxnSp>
      <p:sp>
        <p:nvSpPr>
          <p:cNvPr id="22" name="Google Shape;22;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algn="l">
              <a:spcBef>
                <a:spcPts val="600"/>
              </a:spcBef>
              <a:spcAft>
                <a:spcPts val="0"/>
              </a:spcAft>
              <a:buClr>
                <a:schemeClr val="dk1"/>
              </a:buClr>
              <a:buSzPts val="3200"/>
              <a:buFont typeface="Arial"/>
              <a:buChar char="•"/>
              <a:defRPr/>
            </a:lvl1pPr>
            <a:lvl2pPr indent="-406400" lvl="1" marL="914400" algn="l">
              <a:spcBef>
                <a:spcPts val="600"/>
              </a:spcBef>
              <a:spcAft>
                <a:spcPts val="0"/>
              </a:spcAft>
              <a:buClr>
                <a:schemeClr val="dk1"/>
              </a:buClr>
              <a:buSzPts val="2800"/>
              <a:buFont typeface="Arial"/>
              <a:buChar char="•"/>
              <a:defRPr/>
            </a:lvl2pPr>
            <a:lvl3pPr indent="-381000" lvl="2" marL="1371600" algn="l">
              <a:spcBef>
                <a:spcPts val="600"/>
              </a:spcBef>
              <a:spcAft>
                <a:spcPts val="0"/>
              </a:spcAft>
              <a:buClr>
                <a:schemeClr val="dk1"/>
              </a:buClr>
              <a:buSzPts val="2400"/>
              <a:buFont typeface="Arial"/>
              <a:buChar char="•"/>
              <a:defRPr/>
            </a:lvl3pPr>
            <a:lvl4pPr indent="-355600" lvl="3" marL="1828800" algn="l">
              <a:spcBef>
                <a:spcPts val="600"/>
              </a:spcBef>
              <a:spcAft>
                <a:spcPts val="0"/>
              </a:spcAft>
              <a:buClr>
                <a:schemeClr val="dk1"/>
              </a:buClr>
              <a:buSzPts val="2000"/>
              <a:buFont typeface="Arial"/>
              <a:buChar char="•"/>
              <a:defRPr/>
            </a:lvl4pPr>
            <a:lvl5pPr indent="-355600" lvl="4" marL="2286000" algn="l">
              <a:spcBef>
                <a:spcPts val="600"/>
              </a:spcBef>
              <a:spcAft>
                <a:spcPts val="0"/>
              </a:spcAft>
              <a:buClr>
                <a:schemeClr val="dk1"/>
              </a:buClr>
              <a:buSzPts val="2000"/>
              <a:buFont typeface="Arial"/>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End Slide">
    <p:spTree>
      <p:nvGrpSpPr>
        <p:cNvPr id="23" name="Shape 23"/>
        <p:cNvGrpSpPr/>
        <p:nvPr/>
      </p:nvGrpSpPr>
      <p:grpSpPr>
        <a:xfrm>
          <a:off x="0" y="0"/>
          <a:ext cx="0" cy="0"/>
          <a:chOff x="0" y="0"/>
          <a:chExt cx="0" cy="0"/>
        </a:xfrm>
      </p:grpSpPr>
      <p:sp>
        <p:nvSpPr>
          <p:cNvPr id="24" name="Google Shape;24;p5"/>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lvl1pPr indent="-228600" lvl="0" marL="457200" algn="l">
              <a:spcBef>
                <a:spcPts val="600"/>
              </a:spcBef>
              <a:spcAft>
                <a:spcPts val="0"/>
              </a:spcAft>
              <a:buClr>
                <a:srgbClr val="888888"/>
              </a:buClr>
              <a:buSzPts val="2000"/>
              <a:buNone/>
              <a:defRPr sz="2000">
                <a:solidFill>
                  <a:srgbClr val="888888"/>
                </a:solidFill>
              </a:defRPr>
            </a:lvl1pPr>
            <a:lvl2pPr indent="-228600" lvl="1" marL="914400" algn="l">
              <a:spcBef>
                <a:spcPts val="600"/>
              </a:spcBef>
              <a:spcAft>
                <a:spcPts val="0"/>
              </a:spcAft>
              <a:buClr>
                <a:srgbClr val="888888"/>
              </a:buClr>
              <a:buSzPts val="1800"/>
              <a:buNone/>
              <a:defRPr sz="1800">
                <a:solidFill>
                  <a:srgbClr val="888888"/>
                </a:solidFill>
              </a:defRPr>
            </a:lvl2pPr>
            <a:lvl3pPr indent="-228600" lvl="2" marL="1371600" algn="l">
              <a:spcBef>
                <a:spcPts val="600"/>
              </a:spcBef>
              <a:spcAft>
                <a:spcPts val="0"/>
              </a:spcAft>
              <a:buClr>
                <a:srgbClr val="888888"/>
              </a:buClr>
              <a:buSzPts val="1600"/>
              <a:buNone/>
              <a:defRPr sz="1600">
                <a:solidFill>
                  <a:srgbClr val="888888"/>
                </a:solidFill>
              </a:defRPr>
            </a:lvl3pPr>
            <a:lvl4pPr indent="-228600" lvl="3" marL="1828800" algn="l">
              <a:spcBef>
                <a:spcPts val="600"/>
              </a:spcBef>
              <a:spcAft>
                <a:spcPts val="0"/>
              </a:spcAft>
              <a:buClr>
                <a:srgbClr val="888888"/>
              </a:buClr>
              <a:buSzPts val="1400"/>
              <a:buNone/>
              <a:defRPr sz="1400">
                <a:solidFill>
                  <a:srgbClr val="888888"/>
                </a:solidFill>
              </a:defRPr>
            </a:lvl4pPr>
            <a:lvl5pPr indent="-228600" lvl="4" marL="2286000" algn="l">
              <a:spcBef>
                <a:spcPts val="60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cxnSp>
        <p:nvCxnSpPr>
          <p:cNvPr id="25" name="Google Shape;25;p5"/>
          <p:cNvCxnSpPr/>
          <p:nvPr/>
        </p:nvCxnSpPr>
        <p:spPr>
          <a:xfrm>
            <a:off x="722313" y="2668190"/>
            <a:ext cx="7772400" cy="0"/>
          </a:xfrm>
          <a:prstGeom prst="straightConnector1">
            <a:avLst/>
          </a:prstGeom>
          <a:noFill/>
          <a:ln cap="flat" cmpd="sng" w="15875">
            <a:solidFill>
              <a:schemeClr val="dk1"/>
            </a:solidFill>
            <a:prstDash val="solid"/>
            <a:round/>
            <a:headEnd len="sm" w="sm" type="none"/>
            <a:tailEnd len="sm" w="sm" type="none"/>
          </a:ln>
        </p:spPr>
      </p:cxnSp>
      <p:sp>
        <p:nvSpPr>
          <p:cNvPr id="26" name="Google Shape;26;p5"/>
          <p:cNvSpPr txBox="1"/>
          <p:nvPr/>
        </p:nvSpPr>
        <p:spPr>
          <a:xfrm>
            <a:off x="722313" y="2668190"/>
            <a:ext cx="7772400" cy="5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4400" u="none" cap="none" strike="noStrike">
                <a:solidFill>
                  <a:schemeClr val="dk1"/>
                </a:solidFill>
                <a:latin typeface="Arial"/>
                <a:ea typeface="Arial"/>
                <a:cs typeface="Arial"/>
                <a:sym typeface="Arial"/>
              </a:rPr>
              <a:t>The End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Horizontal Rule"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9" name="Google Shape;29;p6"/>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7"/>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600"/>
              </a:spcBef>
              <a:spcAft>
                <a:spcPts val="0"/>
              </a:spcAft>
              <a:buClr>
                <a:schemeClr val="dk1"/>
              </a:buClr>
              <a:buSzPts val="2800"/>
              <a:buFont typeface="Arial"/>
              <a:buChar char="•"/>
              <a:defRPr sz="2800"/>
            </a:lvl1pPr>
            <a:lvl2pPr indent="-381000" lvl="1" marL="914400" algn="l">
              <a:spcBef>
                <a:spcPts val="600"/>
              </a:spcBef>
              <a:spcAft>
                <a:spcPts val="0"/>
              </a:spcAft>
              <a:buClr>
                <a:schemeClr val="dk1"/>
              </a:buClr>
              <a:buSzPts val="2400"/>
              <a:buFont typeface="Arial"/>
              <a:buChar char="•"/>
              <a:defRPr sz="2400"/>
            </a:lvl2pPr>
            <a:lvl3pPr indent="-355600" lvl="2" marL="1371600" algn="l">
              <a:spcBef>
                <a:spcPts val="600"/>
              </a:spcBef>
              <a:spcAft>
                <a:spcPts val="0"/>
              </a:spcAft>
              <a:buClr>
                <a:schemeClr val="dk1"/>
              </a:buClr>
              <a:buSzPts val="2000"/>
              <a:buFont typeface="Arial"/>
              <a:buChar char="•"/>
              <a:defRPr sz="2000"/>
            </a:lvl3pPr>
            <a:lvl4pPr indent="-342900" lvl="3" marL="1828800" algn="l">
              <a:spcBef>
                <a:spcPts val="600"/>
              </a:spcBef>
              <a:spcAft>
                <a:spcPts val="0"/>
              </a:spcAft>
              <a:buClr>
                <a:schemeClr val="dk1"/>
              </a:buClr>
              <a:buSzPts val="1800"/>
              <a:buFont typeface="Arial"/>
              <a:buChar char="•"/>
              <a:defRPr sz="1800"/>
            </a:lvl4pPr>
            <a:lvl5pPr indent="-342900" lvl="4" marL="2286000" algn="l">
              <a:spcBef>
                <a:spcPts val="60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600"/>
              </a:spcBef>
              <a:spcAft>
                <a:spcPts val="0"/>
              </a:spcAft>
              <a:buClr>
                <a:schemeClr val="dk1"/>
              </a:buClr>
              <a:buSzPts val="2800"/>
              <a:buFont typeface="Arial"/>
              <a:buChar char="•"/>
              <a:defRPr sz="2800"/>
            </a:lvl1pPr>
            <a:lvl2pPr indent="-381000" lvl="1" marL="914400" algn="l">
              <a:spcBef>
                <a:spcPts val="600"/>
              </a:spcBef>
              <a:spcAft>
                <a:spcPts val="0"/>
              </a:spcAft>
              <a:buClr>
                <a:schemeClr val="dk1"/>
              </a:buClr>
              <a:buSzPts val="2400"/>
              <a:buFont typeface="Arial"/>
              <a:buChar char="•"/>
              <a:defRPr sz="2400"/>
            </a:lvl2pPr>
            <a:lvl3pPr indent="-355600" lvl="2" marL="1371600" algn="l">
              <a:spcBef>
                <a:spcPts val="600"/>
              </a:spcBef>
              <a:spcAft>
                <a:spcPts val="0"/>
              </a:spcAft>
              <a:buClr>
                <a:schemeClr val="dk1"/>
              </a:buClr>
              <a:buSzPts val="2000"/>
              <a:buFont typeface="Arial"/>
              <a:buChar char="•"/>
              <a:defRPr sz="2000"/>
            </a:lvl3pPr>
            <a:lvl4pPr indent="-342900" lvl="3" marL="1828800" algn="l">
              <a:spcBef>
                <a:spcPts val="600"/>
              </a:spcBef>
              <a:spcAft>
                <a:spcPts val="0"/>
              </a:spcAft>
              <a:buClr>
                <a:schemeClr val="dk1"/>
              </a:buClr>
              <a:buSzPts val="1800"/>
              <a:buFont typeface="Arial"/>
              <a:buChar char="•"/>
              <a:defRPr sz="1800"/>
            </a:lvl4pPr>
            <a:lvl5pPr indent="-342900" lvl="4" marL="2286000" algn="l">
              <a:spcBef>
                <a:spcPts val="60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cxnSp>
        <p:nvCxnSpPr>
          <p:cNvPr id="34" name="Google Shape;34;p7"/>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Arial"/>
              <a:buNone/>
              <a:defRPr b="0"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8"/>
          <p:cNvSpPr txBox="1"/>
          <p:nvPr>
            <p:ph idx="1" type="body"/>
          </p:nvPr>
        </p:nvSpPr>
        <p:spPr>
          <a:xfrm>
            <a:off x="722313" y="2180035"/>
            <a:ext cx="7772400" cy="1125300"/>
          </a:xfrm>
          <a:prstGeom prst="rect">
            <a:avLst/>
          </a:prstGeom>
          <a:noFill/>
          <a:ln>
            <a:noFill/>
          </a:ln>
        </p:spPr>
        <p:txBody>
          <a:bodyPr anchorCtr="0" anchor="b" bIns="45700" lIns="91425" spcFirstLastPara="1" rIns="91425" wrap="square" tIns="45700">
            <a:noAutofit/>
          </a:bodyPr>
          <a:lstStyle>
            <a:lvl1pPr indent="-228600" lvl="0" marL="457200" algn="l">
              <a:spcBef>
                <a:spcPts val="600"/>
              </a:spcBef>
              <a:spcAft>
                <a:spcPts val="0"/>
              </a:spcAft>
              <a:buClr>
                <a:srgbClr val="888888"/>
              </a:buClr>
              <a:buSzPts val="2000"/>
              <a:buNone/>
              <a:defRPr sz="2000">
                <a:solidFill>
                  <a:srgbClr val="888888"/>
                </a:solidFill>
              </a:defRPr>
            </a:lvl1pPr>
            <a:lvl2pPr indent="-228600" lvl="1" marL="914400" algn="l">
              <a:spcBef>
                <a:spcPts val="600"/>
              </a:spcBef>
              <a:spcAft>
                <a:spcPts val="0"/>
              </a:spcAft>
              <a:buClr>
                <a:srgbClr val="888888"/>
              </a:buClr>
              <a:buSzPts val="1800"/>
              <a:buNone/>
              <a:defRPr sz="1800">
                <a:solidFill>
                  <a:srgbClr val="888888"/>
                </a:solidFill>
              </a:defRPr>
            </a:lvl2pPr>
            <a:lvl3pPr indent="-228600" lvl="2" marL="1371600" algn="l">
              <a:spcBef>
                <a:spcPts val="600"/>
              </a:spcBef>
              <a:spcAft>
                <a:spcPts val="0"/>
              </a:spcAft>
              <a:buClr>
                <a:srgbClr val="888888"/>
              </a:buClr>
              <a:buSzPts val="1600"/>
              <a:buNone/>
              <a:defRPr sz="1600">
                <a:solidFill>
                  <a:srgbClr val="888888"/>
                </a:solidFill>
              </a:defRPr>
            </a:lvl3pPr>
            <a:lvl4pPr indent="-228600" lvl="3" marL="1828800" algn="l">
              <a:spcBef>
                <a:spcPts val="600"/>
              </a:spcBef>
              <a:spcAft>
                <a:spcPts val="0"/>
              </a:spcAft>
              <a:buClr>
                <a:srgbClr val="888888"/>
              </a:buClr>
              <a:buSzPts val="1400"/>
              <a:buNone/>
              <a:defRPr sz="1400">
                <a:solidFill>
                  <a:srgbClr val="888888"/>
                </a:solidFill>
              </a:defRPr>
            </a:lvl4pPr>
            <a:lvl5pPr indent="-228600" lvl="4" marL="2286000" algn="l">
              <a:spcBef>
                <a:spcPts val="60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cxnSp>
        <p:nvCxnSpPr>
          <p:cNvPr id="38" name="Google Shape;38;p8"/>
          <p:cNvCxnSpPr/>
          <p:nvPr/>
        </p:nvCxnSpPr>
        <p:spPr>
          <a:xfrm>
            <a:off x="722313" y="3305175"/>
            <a:ext cx="77724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9"/>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9"/>
          <p:cNvSpPr txBox="1"/>
          <p:nvPr>
            <p:ph idx="1" type="body"/>
          </p:nvPr>
        </p:nvSpPr>
        <p:spPr>
          <a:xfrm>
            <a:off x="457200" y="1151335"/>
            <a:ext cx="4040100" cy="480000"/>
          </a:xfrm>
          <a:prstGeom prst="rect">
            <a:avLst/>
          </a:prstGeom>
          <a:noFill/>
          <a:ln>
            <a:noFill/>
          </a:ln>
        </p:spPr>
        <p:txBody>
          <a:bodyPr anchorCtr="0" anchor="ctr" bIns="45700" lIns="91425" spcFirstLastPara="1" rIns="91425" wrap="square" tIns="45700">
            <a:noAutofit/>
          </a:bodyPr>
          <a:lstStyle>
            <a:lvl1pPr indent="-228600" lvl="0" marL="457200" algn="l">
              <a:spcBef>
                <a:spcPts val="600"/>
              </a:spcBef>
              <a:spcAft>
                <a:spcPts val="0"/>
              </a:spcAft>
              <a:buClr>
                <a:schemeClr val="dk1"/>
              </a:buClr>
              <a:buSzPts val="2400"/>
              <a:buNone/>
              <a:defRPr b="1" sz="2400"/>
            </a:lvl1pPr>
            <a:lvl2pPr indent="-228600" lvl="1" marL="914400" algn="l">
              <a:spcBef>
                <a:spcPts val="600"/>
              </a:spcBef>
              <a:spcAft>
                <a:spcPts val="0"/>
              </a:spcAft>
              <a:buClr>
                <a:schemeClr val="dk1"/>
              </a:buClr>
              <a:buSzPts val="2000"/>
              <a:buNone/>
              <a:defRPr b="1" sz="2000"/>
            </a:lvl2pPr>
            <a:lvl3pPr indent="-228600" lvl="2" marL="1371600" algn="l">
              <a:spcBef>
                <a:spcPts val="600"/>
              </a:spcBef>
              <a:spcAft>
                <a:spcPts val="0"/>
              </a:spcAft>
              <a:buClr>
                <a:schemeClr val="dk1"/>
              </a:buClr>
              <a:buSzPts val="1800"/>
              <a:buNone/>
              <a:defRPr b="1" sz="1800"/>
            </a:lvl3pPr>
            <a:lvl4pPr indent="-228600" lvl="3" marL="1828800" algn="l">
              <a:spcBef>
                <a:spcPts val="600"/>
              </a:spcBef>
              <a:spcAft>
                <a:spcPts val="0"/>
              </a:spcAft>
              <a:buClr>
                <a:schemeClr val="dk1"/>
              </a:buClr>
              <a:buSzPts val="1600"/>
              <a:buNone/>
              <a:defRPr b="1" sz="1600"/>
            </a:lvl4pPr>
            <a:lvl5pPr indent="-228600" lvl="4" marL="2286000" algn="l">
              <a:spcBef>
                <a:spcPts val="60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2" name="Google Shape;42;p9"/>
          <p:cNvSpPr txBox="1"/>
          <p:nvPr>
            <p:ph idx="2" type="body"/>
          </p:nvPr>
        </p:nvSpPr>
        <p:spPr>
          <a:xfrm>
            <a:off x="457200" y="1779984"/>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600"/>
              </a:spcBef>
              <a:spcAft>
                <a:spcPts val="0"/>
              </a:spcAft>
              <a:buClr>
                <a:schemeClr val="dk1"/>
              </a:buClr>
              <a:buSzPts val="2400"/>
              <a:buFont typeface="Arial"/>
              <a:buChar char="•"/>
              <a:defRPr sz="2400"/>
            </a:lvl1pPr>
            <a:lvl2pPr indent="-355600" lvl="1" marL="914400" algn="l">
              <a:spcBef>
                <a:spcPts val="600"/>
              </a:spcBef>
              <a:spcAft>
                <a:spcPts val="0"/>
              </a:spcAft>
              <a:buClr>
                <a:schemeClr val="dk1"/>
              </a:buClr>
              <a:buSzPts val="2000"/>
              <a:buFont typeface="Arial"/>
              <a:buChar char="•"/>
              <a:defRPr sz="2000"/>
            </a:lvl2pPr>
            <a:lvl3pPr indent="-342900" lvl="2" marL="1371600" algn="l">
              <a:spcBef>
                <a:spcPts val="600"/>
              </a:spcBef>
              <a:spcAft>
                <a:spcPts val="0"/>
              </a:spcAft>
              <a:buClr>
                <a:schemeClr val="dk1"/>
              </a:buClr>
              <a:buSzPts val="1800"/>
              <a:buFont typeface="Arial"/>
              <a:buChar char="•"/>
              <a:defRPr sz="1800"/>
            </a:lvl3pPr>
            <a:lvl4pPr indent="-330200" lvl="3" marL="1828800" algn="l">
              <a:spcBef>
                <a:spcPts val="600"/>
              </a:spcBef>
              <a:spcAft>
                <a:spcPts val="0"/>
              </a:spcAft>
              <a:buClr>
                <a:schemeClr val="dk1"/>
              </a:buClr>
              <a:buSzPts val="1600"/>
              <a:buFont typeface="Arial"/>
              <a:buChar char="•"/>
              <a:defRPr sz="1600"/>
            </a:lvl4pPr>
            <a:lvl5pPr indent="-330200" lvl="4" marL="2286000" algn="l">
              <a:spcBef>
                <a:spcPts val="60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3" name="Google Shape;43;p9"/>
          <p:cNvSpPr txBox="1"/>
          <p:nvPr>
            <p:ph idx="3" type="body"/>
          </p:nvPr>
        </p:nvSpPr>
        <p:spPr>
          <a:xfrm>
            <a:off x="4645025" y="1151335"/>
            <a:ext cx="4041900" cy="480000"/>
          </a:xfrm>
          <a:prstGeom prst="rect">
            <a:avLst/>
          </a:prstGeom>
          <a:noFill/>
          <a:ln>
            <a:noFill/>
          </a:ln>
        </p:spPr>
        <p:txBody>
          <a:bodyPr anchorCtr="0" anchor="ctr" bIns="45700" lIns="91425" spcFirstLastPara="1" rIns="91425" wrap="square" tIns="45700">
            <a:noAutofit/>
          </a:bodyPr>
          <a:lstStyle>
            <a:lvl1pPr indent="-228600" lvl="0" marL="457200" algn="l">
              <a:spcBef>
                <a:spcPts val="600"/>
              </a:spcBef>
              <a:spcAft>
                <a:spcPts val="0"/>
              </a:spcAft>
              <a:buClr>
                <a:schemeClr val="dk1"/>
              </a:buClr>
              <a:buSzPts val="2400"/>
              <a:buNone/>
              <a:defRPr b="1" sz="2400"/>
            </a:lvl1pPr>
            <a:lvl2pPr indent="-228600" lvl="1" marL="914400" algn="l">
              <a:spcBef>
                <a:spcPts val="600"/>
              </a:spcBef>
              <a:spcAft>
                <a:spcPts val="0"/>
              </a:spcAft>
              <a:buClr>
                <a:schemeClr val="dk1"/>
              </a:buClr>
              <a:buSzPts val="2000"/>
              <a:buNone/>
              <a:defRPr b="1" sz="2000"/>
            </a:lvl2pPr>
            <a:lvl3pPr indent="-228600" lvl="2" marL="1371600" algn="l">
              <a:spcBef>
                <a:spcPts val="600"/>
              </a:spcBef>
              <a:spcAft>
                <a:spcPts val="0"/>
              </a:spcAft>
              <a:buClr>
                <a:schemeClr val="dk1"/>
              </a:buClr>
              <a:buSzPts val="1800"/>
              <a:buNone/>
              <a:defRPr b="1" sz="1800"/>
            </a:lvl3pPr>
            <a:lvl4pPr indent="-228600" lvl="3" marL="1828800" algn="l">
              <a:spcBef>
                <a:spcPts val="600"/>
              </a:spcBef>
              <a:spcAft>
                <a:spcPts val="0"/>
              </a:spcAft>
              <a:buClr>
                <a:schemeClr val="dk1"/>
              </a:buClr>
              <a:buSzPts val="1600"/>
              <a:buNone/>
              <a:defRPr b="1" sz="1600"/>
            </a:lvl4pPr>
            <a:lvl5pPr indent="-228600" lvl="4" marL="2286000" algn="l">
              <a:spcBef>
                <a:spcPts val="60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4" name="Google Shape;44;p9"/>
          <p:cNvSpPr txBox="1"/>
          <p:nvPr>
            <p:ph idx="4" type="body"/>
          </p:nvPr>
        </p:nvSpPr>
        <p:spPr>
          <a:xfrm>
            <a:off x="4645025" y="1779984"/>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600"/>
              </a:spcBef>
              <a:spcAft>
                <a:spcPts val="0"/>
              </a:spcAft>
              <a:buClr>
                <a:schemeClr val="dk1"/>
              </a:buClr>
              <a:buSzPts val="2400"/>
              <a:buFont typeface="Arial"/>
              <a:buChar char="•"/>
              <a:defRPr sz="2400"/>
            </a:lvl1pPr>
            <a:lvl2pPr indent="-355600" lvl="1" marL="914400" algn="l">
              <a:spcBef>
                <a:spcPts val="600"/>
              </a:spcBef>
              <a:spcAft>
                <a:spcPts val="0"/>
              </a:spcAft>
              <a:buClr>
                <a:schemeClr val="dk1"/>
              </a:buClr>
              <a:buSzPts val="2000"/>
              <a:buFont typeface="Arial"/>
              <a:buChar char="•"/>
              <a:defRPr sz="2000"/>
            </a:lvl2pPr>
            <a:lvl3pPr indent="-342900" lvl="2" marL="1371600" algn="l">
              <a:spcBef>
                <a:spcPts val="600"/>
              </a:spcBef>
              <a:spcAft>
                <a:spcPts val="0"/>
              </a:spcAft>
              <a:buClr>
                <a:schemeClr val="dk1"/>
              </a:buClr>
              <a:buSzPts val="1800"/>
              <a:buFont typeface="Arial"/>
              <a:buChar char="•"/>
              <a:defRPr sz="1800"/>
            </a:lvl3pPr>
            <a:lvl4pPr indent="-330200" lvl="3" marL="1828800" algn="l">
              <a:spcBef>
                <a:spcPts val="600"/>
              </a:spcBef>
              <a:spcAft>
                <a:spcPts val="0"/>
              </a:spcAft>
              <a:buClr>
                <a:schemeClr val="dk1"/>
              </a:buClr>
              <a:buSzPts val="1600"/>
              <a:buFont typeface="Arial"/>
              <a:buChar char="•"/>
              <a:defRPr sz="1600"/>
            </a:lvl4pPr>
            <a:lvl5pPr indent="-330200" lvl="4" marL="2286000" algn="l">
              <a:spcBef>
                <a:spcPts val="60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cxnSp>
        <p:nvCxnSpPr>
          <p:cNvPr id="45" name="Google Shape;45;p9"/>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6" name="Shape 46"/>
        <p:cNvGrpSpPr/>
        <p:nvPr/>
      </p:nvGrpSpPr>
      <p:grpSpPr>
        <a:xfrm>
          <a:off x="0" y="0"/>
          <a:ext cx="0" cy="0"/>
          <a:chOff x="0" y="0"/>
          <a:chExt cx="0" cy="0"/>
        </a:xfrm>
      </p:grpSpPr>
      <p:sp>
        <p:nvSpPr>
          <p:cNvPr id="47" name="Google Shape;47;p10"/>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
          <p:cNvSpPr/>
          <p:nvPr/>
        </p:nvSpPr>
        <p:spPr>
          <a:xfrm>
            <a:off x="0" y="0"/>
            <a:ext cx="9144000" cy="274200"/>
          </a:xfrm>
          <a:prstGeom prst="rect">
            <a:avLst/>
          </a:prstGeom>
          <a:solidFill>
            <a:srgbClr val="00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 name="Google Shape;13;p1"/>
          <p:cNvSpPr/>
          <p:nvPr/>
        </p:nvSpPr>
        <p:spPr>
          <a:xfrm>
            <a:off x="0" y="5084949"/>
            <a:ext cx="9144000" cy="68700"/>
          </a:xfrm>
          <a:prstGeom prst="rect">
            <a:avLst/>
          </a:prstGeom>
          <a:solidFill>
            <a:srgbClr val="00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hyperlink" Target="https://towardsdatascience.com/the-magic-behind-the-perceptron-network-eaa461088367"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playground.tensorflow.org/" TargetMode="Externa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7.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2.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1.png"/><Relationship Id="rId4" Type="http://schemas.openxmlformats.org/officeDocument/2006/relationships/hyperlink" Target="https://www.jeremyjordan.me/neural-networks-trainin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1.png"/><Relationship Id="rId4" Type="http://schemas.openxmlformats.org/officeDocument/2006/relationships/hyperlink" Target="https://www.jeremyjordan.me/neural-networks-training/" TargetMode="External"/><Relationship Id="rId5" Type="http://schemas.openxmlformats.org/officeDocument/2006/relationships/image" Target="../media/image28.png"/><Relationship Id="rId6"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www.jeremyjordan.me/neural-networks-training/" TargetMode="Externa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www.jeremyjordan.me/neural-networks-training/" TargetMode="External"/><Relationship Id="rId4" Type="http://schemas.openxmlformats.org/officeDocument/2006/relationships/image" Target="../media/image30.png"/><Relationship Id="rId5"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2.png"/><Relationship Id="rId7" Type="http://schemas.openxmlformats.org/officeDocument/2006/relationships/image" Target="../media/image40.png"/><Relationship Id="rId8"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8.png"/><Relationship Id="rId4" Type="http://schemas.openxmlformats.org/officeDocument/2006/relationships/hyperlink" Target="https://cs231n.github.io/neural-networks-3/"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3.png"/><Relationship Id="rId4" Type="http://schemas.openxmlformats.org/officeDocument/2006/relationships/hyperlink" Target="https://medium.com/analytics-vidhya/journey-of-gradient-descent-from-local-to-global-c851eba3d367"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5.png"/><Relationship Id="rId4" Type="http://schemas.openxmlformats.org/officeDocument/2006/relationships/hyperlink" Target="https://arxiv.org/pdf/1412.6980.pdf"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6.png"/><Relationship Id="rId4" Type="http://schemas.openxmlformats.org/officeDocument/2006/relationships/hyperlink" Target="https://en.wikipedia.org/wiki/Neuron"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1.png"/><Relationship Id="rId4" Type="http://schemas.openxmlformats.org/officeDocument/2006/relationships/hyperlink" Target="https://www.youtube.com/watch?v=W8_ktKKyW5A"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9.png"/><Relationship Id="rId4" Type="http://schemas.openxmlformats.org/officeDocument/2006/relationships/hyperlink" Target="https://www.researchgate.net/publication/335707980_Understanding_Neural_Networks_via_Feature_Visualization_A_Survey"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0.png"/><Relationship Id="rId4" Type="http://schemas.openxmlformats.org/officeDocument/2006/relationships/hyperlink" Target="https://www.ncbi.nlm.nih.gov/pmc/articles/PMC3306444/"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8.png"/><Relationship Id="rId4" Type="http://schemas.openxmlformats.org/officeDocument/2006/relationships/hyperlink" Target="https://en.wikipedia.org/wiki/Consciousness#/media/File:RobertFuddBewusstsein17Jh.p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 Id="rId10" Type="http://schemas.openxmlformats.org/officeDocument/2006/relationships/image" Target="../media/image7.png"/><Relationship Id="rId9"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1"/>
          <p:cNvSpPr txBox="1"/>
          <p:nvPr>
            <p:ph type="ctrTitle"/>
          </p:nvPr>
        </p:nvSpPr>
        <p:spPr>
          <a:xfrm>
            <a:off x="685800" y="1371600"/>
            <a:ext cx="7772400" cy="67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The XOR Problem</a:t>
            </a:r>
            <a:endParaRPr/>
          </a:p>
        </p:txBody>
      </p:sp>
      <p:pic>
        <p:nvPicPr>
          <p:cNvPr id="54" name="Google Shape;54;p11"/>
          <p:cNvPicPr preferRelativeResize="0"/>
          <p:nvPr/>
        </p:nvPicPr>
        <p:blipFill>
          <a:blip r:embed="rId3">
            <a:alphaModFix/>
          </a:blip>
          <a:stretch>
            <a:fillRect/>
          </a:stretch>
        </p:blipFill>
        <p:spPr>
          <a:xfrm>
            <a:off x="2647300" y="2441025"/>
            <a:ext cx="5266225" cy="2561950"/>
          </a:xfrm>
          <a:prstGeom prst="rect">
            <a:avLst/>
          </a:prstGeom>
          <a:noFill/>
          <a:ln>
            <a:noFill/>
          </a:ln>
        </p:spPr>
      </p:pic>
      <p:sp>
        <p:nvSpPr>
          <p:cNvPr id="55" name="Google Shape;55;p11"/>
          <p:cNvSpPr txBox="1"/>
          <p:nvPr/>
        </p:nvSpPr>
        <p:spPr>
          <a:xfrm>
            <a:off x="9281950" y="4463600"/>
            <a:ext cx="81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Learning XOR</a:t>
            </a:r>
            <a:endParaRPr/>
          </a:p>
        </p:txBody>
      </p:sp>
      <p:sp>
        <p:nvSpPr>
          <p:cNvPr id="178" name="Google Shape;178;p20"/>
          <p:cNvSpPr txBox="1"/>
          <p:nvPr/>
        </p:nvSpPr>
        <p:spPr>
          <a:xfrm>
            <a:off x="1600200" y="1219200"/>
            <a:ext cx="2707200" cy="1004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X = np.array([[</a:t>
            </a:r>
            <a:r>
              <a:rPr b="1" lang="en-US" sz="1050">
                <a:solidFill>
                  <a:srgbClr val="09885A"/>
                </a:solidFill>
                <a:highlight>
                  <a:srgbClr val="FFFFFE"/>
                </a:highlight>
                <a:latin typeface="Courier New"/>
                <a:ea typeface="Courier New"/>
                <a:cs typeface="Courier New"/>
                <a:sym typeface="Courier New"/>
              </a:rPr>
              <a:t>0</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0</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0</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1</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1</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0</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1</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1</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Y = np.array([</a:t>
            </a:r>
            <a:r>
              <a:rPr b="1" lang="en-US" sz="1050">
                <a:solidFill>
                  <a:srgbClr val="09885A"/>
                </a:solidFill>
                <a:highlight>
                  <a:srgbClr val="FFFFFE"/>
                </a:highlight>
                <a:latin typeface="Courier New"/>
                <a:ea typeface="Courier New"/>
                <a:cs typeface="Courier New"/>
                <a:sym typeface="Courier New"/>
              </a:rPr>
              <a:t>0</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1</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1</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0</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p:txBody>
      </p:sp>
      <p:sp>
        <p:nvSpPr>
          <p:cNvPr id="179" name="Google Shape;179;p20"/>
          <p:cNvSpPr txBox="1"/>
          <p:nvPr/>
        </p:nvSpPr>
        <p:spPr>
          <a:xfrm>
            <a:off x="337650" y="1187675"/>
            <a:ext cx="123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Data</a:t>
            </a:r>
            <a:endParaRPr b="1"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Learning XOR</a:t>
            </a:r>
            <a:endParaRPr/>
          </a:p>
        </p:txBody>
      </p:sp>
      <p:sp>
        <p:nvSpPr>
          <p:cNvPr id="186" name="Google Shape;186;p21"/>
          <p:cNvSpPr txBox="1"/>
          <p:nvPr/>
        </p:nvSpPr>
        <p:spPr>
          <a:xfrm>
            <a:off x="1600200" y="1219200"/>
            <a:ext cx="2707200" cy="1004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X = np.array([[</a:t>
            </a:r>
            <a:r>
              <a:rPr b="1" lang="en-US" sz="1050">
                <a:solidFill>
                  <a:srgbClr val="09885A"/>
                </a:solidFill>
                <a:highlight>
                  <a:srgbClr val="FFFFFE"/>
                </a:highlight>
                <a:latin typeface="Courier New"/>
                <a:ea typeface="Courier New"/>
                <a:cs typeface="Courier New"/>
                <a:sym typeface="Courier New"/>
              </a:rPr>
              <a:t>0</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0</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0</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1</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1</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0</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1</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1</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Y = np.array([</a:t>
            </a:r>
            <a:r>
              <a:rPr b="1" lang="en-US" sz="1050">
                <a:solidFill>
                  <a:srgbClr val="09885A"/>
                </a:solidFill>
                <a:highlight>
                  <a:srgbClr val="FFFFFE"/>
                </a:highlight>
                <a:latin typeface="Courier New"/>
                <a:ea typeface="Courier New"/>
                <a:cs typeface="Courier New"/>
                <a:sym typeface="Courier New"/>
              </a:rPr>
              <a:t>0</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1</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1</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0</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p:txBody>
      </p:sp>
      <p:sp>
        <p:nvSpPr>
          <p:cNvPr id="187" name="Google Shape;187;p21"/>
          <p:cNvSpPr txBox="1"/>
          <p:nvPr/>
        </p:nvSpPr>
        <p:spPr>
          <a:xfrm>
            <a:off x="1600200" y="2522475"/>
            <a:ext cx="5406900" cy="2100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US" sz="1050">
                <a:solidFill>
                  <a:srgbClr val="0000FF"/>
                </a:solidFill>
                <a:highlight>
                  <a:srgbClr val="FFFFFE"/>
                </a:highlight>
                <a:latin typeface="Courier New"/>
                <a:ea typeface="Courier New"/>
                <a:cs typeface="Courier New"/>
                <a:sym typeface="Courier New"/>
              </a:rPr>
              <a:t>def</a:t>
            </a:r>
            <a:r>
              <a:rPr b="1" lang="en-US" sz="1050">
                <a:solidFill>
                  <a:schemeClr val="dk1"/>
                </a:solidFill>
                <a:highlight>
                  <a:srgbClr val="FFFFFE"/>
                </a:highlight>
                <a:latin typeface="Courier New"/>
                <a:ea typeface="Courier New"/>
                <a:cs typeface="Courier New"/>
                <a:sym typeface="Courier New"/>
              </a:rPr>
              <a:t> </a:t>
            </a:r>
            <a:r>
              <a:rPr b="1" lang="en-US" sz="1050">
                <a:solidFill>
                  <a:srgbClr val="795E26"/>
                </a:solidFill>
                <a:highlight>
                  <a:srgbClr val="FFFFFE"/>
                </a:highlight>
                <a:latin typeface="Courier New"/>
                <a:ea typeface="Courier New"/>
                <a:cs typeface="Courier New"/>
                <a:sym typeface="Courier New"/>
              </a:rPr>
              <a:t>build_xor_model</a:t>
            </a:r>
            <a:r>
              <a:rPr b="1" lang="en-US" sz="1050">
                <a:solidFill>
                  <a:schemeClr val="dk1"/>
                </a:solidFill>
                <a:highlight>
                  <a:srgbClr val="FFFFFE"/>
                </a:highlight>
                <a:latin typeface="Courier New"/>
                <a:ea typeface="Courier New"/>
                <a:cs typeface="Courier New"/>
                <a:sym typeface="Courier New"/>
              </a:rPr>
              <a:t>(</a:t>
            </a:r>
            <a:r>
              <a:rPr b="1" lang="en-US" sz="1050">
                <a:solidFill>
                  <a:srgbClr val="001080"/>
                </a:solidFill>
                <a:highlight>
                  <a:srgbClr val="FFFFFE"/>
                </a:highlight>
                <a:latin typeface="Courier New"/>
                <a:ea typeface="Courier New"/>
                <a:cs typeface="Courier New"/>
                <a:sym typeface="Courier New"/>
              </a:rPr>
              <a:t>hidden_layer_sizes</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model = keras.Sequential()</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a:t>
            </a:r>
            <a:r>
              <a:rPr b="1" lang="en-US" sz="1050">
                <a:solidFill>
                  <a:srgbClr val="AF00DB"/>
                </a:solidFill>
                <a:highlight>
                  <a:srgbClr val="FFFFFE"/>
                </a:highlight>
                <a:latin typeface="Courier New"/>
                <a:ea typeface="Courier New"/>
                <a:cs typeface="Courier New"/>
                <a:sym typeface="Courier New"/>
              </a:rPr>
              <a:t>for</a:t>
            </a:r>
            <a:r>
              <a:rPr b="1" lang="en-US" sz="1050">
                <a:solidFill>
                  <a:schemeClr val="dk1"/>
                </a:solidFill>
                <a:highlight>
                  <a:srgbClr val="FFFFFE"/>
                </a:highlight>
                <a:latin typeface="Courier New"/>
                <a:ea typeface="Courier New"/>
                <a:cs typeface="Courier New"/>
                <a:sym typeface="Courier New"/>
              </a:rPr>
              <a:t> hidden_layer_size </a:t>
            </a:r>
            <a:r>
              <a:rPr b="1" lang="en-US" sz="1050">
                <a:solidFill>
                  <a:srgbClr val="0000FF"/>
                </a:solidFill>
                <a:highlight>
                  <a:srgbClr val="FFFFFE"/>
                </a:highlight>
                <a:latin typeface="Courier New"/>
                <a:ea typeface="Courier New"/>
                <a:cs typeface="Courier New"/>
                <a:sym typeface="Courier New"/>
              </a:rPr>
              <a:t>in</a:t>
            </a:r>
            <a:r>
              <a:rPr b="1" lang="en-US" sz="1050">
                <a:solidFill>
                  <a:schemeClr val="dk1"/>
                </a:solidFill>
                <a:highlight>
                  <a:srgbClr val="FFFFFE"/>
                </a:highlight>
                <a:latin typeface="Courier New"/>
                <a:ea typeface="Courier New"/>
                <a:cs typeface="Courier New"/>
                <a:sym typeface="Courier New"/>
              </a:rPr>
              <a:t> hidden_layer_sizes:</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model.add(keras.layers.Dense(units=hidden_layer_size,</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activation=</a:t>
            </a:r>
            <a:r>
              <a:rPr b="1" lang="en-US" sz="1050">
                <a:solidFill>
                  <a:schemeClr val="dk1"/>
                </a:solidFill>
                <a:highlight>
                  <a:srgbClr val="FFFFFE"/>
                </a:highlight>
                <a:latin typeface="Courier New"/>
                <a:ea typeface="Courier New"/>
                <a:cs typeface="Courier New"/>
                <a:sym typeface="Courier New"/>
              </a:rPr>
              <a:t>'</a:t>
            </a:r>
            <a:r>
              <a:rPr b="1" lang="en-US" sz="1050">
                <a:solidFill>
                  <a:srgbClr val="A31515"/>
                </a:solidFill>
                <a:highlight>
                  <a:srgbClr val="FFFFFE"/>
                </a:highlight>
                <a:latin typeface="Courier New"/>
                <a:ea typeface="Courier New"/>
                <a:cs typeface="Courier New"/>
                <a:sym typeface="Courier New"/>
              </a:rPr>
              <a:t>tanh</a:t>
            </a:r>
            <a:r>
              <a:rPr b="1" lang="en-US" sz="1050">
                <a:solidFill>
                  <a:srgbClr val="A31515"/>
                </a:solidFill>
                <a:highlight>
                  <a:srgbClr val="FFFFFE"/>
                </a:highlight>
                <a:latin typeface="Courier New"/>
                <a:ea typeface="Courier New"/>
                <a:cs typeface="Courier New"/>
                <a:sym typeface="Courier New"/>
              </a:rPr>
              <a:t>'</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model.add(keras.layers.Dense(units=</a:t>
            </a:r>
            <a:r>
              <a:rPr b="1" lang="en-US" sz="1050">
                <a:solidFill>
                  <a:srgbClr val="09885A"/>
                </a:solidFill>
                <a:highlight>
                  <a:srgbClr val="FFFFFE"/>
                </a:highlight>
                <a:latin typeface="Courier New"/>
                <a:ea typeface="Courier New"/>
                <a:cs typeface="Courier New"/>
                <a:sym typeface="Courier New"/>
              </a:rPr>
              <a:t>1</a:t>
            </a:r>
            <a:r>
              <a:rPr b="1" lang="en-US" sz="1050">
                <a:solidFill>
                  <a:schemeClr val="dk1"/>
                </a:solidFill>
                <a:highlight>
                  <a:srgbClr val="FFFFFE"/>
                </a:highlight>
                <a:latin typeface="Courier New"/>
                <a:ea typeface="Courier New"/>
                <a:cs typeface="Courier New"/>
                <a:sym typeface="Courier New"/>
              </a:rPr>
              <a:t>, activation=</a:t>
            </a:r>
            <a:r>
              <a:rPr b="1" lang="en-US" sz="1050">
                <a:solidFill>
                  <a:srgbClr val="A31515"/>
                </a:solidFill>
                <a:highlight>
                  <a:srgbClr val="FFFFFE"/>
                </a:highlight>
                <a:latin typeface="Courier New"/>
                <a:ea typeface="Courier New"/>
                <a:cs typeface="Courier New"/>
                <a:sym typeface="Courier New"/>
              </a:rPr>
              <a:t>'sigmoid'</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model.</a:t>
            </a:r>
            <a:r>
              <a:rPr b="1" lang="en-US" sz="1050">
                <a:solidFill>
                  <a:srgbClr val="795E26"/>
                </a:solidFill>
                <a:highlight>
                  <a:srgbClr val="FFFFFE"/>
                </a:highlight>
                <a:latin typeface="Courier New"/>
                <a:ea typeface="Courier New"/>
                <a:cs typeface="Courier New"/>
                <a:sym typeface="Courier New"/>
              </a:rPr>
              <a:t>compile</a:t>
            </a:r>
            <a:r>
              <a:rPr b="1" lang="en-US" sz="1050">
                <a:solidFill>
                  <a:schemeClr val="dk1"/>
                </a:solidFill>
                <a:highlight>
                  <a:srgbClr val="FFFFFE"/>
                </a:highlight>
                <a:latin typeface="Courier New"/>
                <a:ea typeface="Courier New"/>
                <a:cs typeface="Courier New"/>
                <a:sym typeface="Courier New"/>
              </a:rPr>
              <a:t>(loss=</a:t>
            </a:r>
            <a:r>
              <a:rPr b="1" lang="en-US" sz="1050">
                <a:solidFill>
                  <a:srgbClr val="A31515"/>
                </a:solidFill>
                <a:highlight>
                  <a:srgbClr val="FFFFFE"/>
                </a:highlight>
                <a:latin typeface="Courier New"/>
                <a:ea typeface="Courier New"/>
                <a:cs typeface="Courier New"/>
                <a:sym typeface="Courier New"/>
              </a:rPr>
              <a:t>'binary_crossentropy'</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optimizer=keras.optimizers.SGD(learning_rate=</a:t>
            </a:r>
            <a:r>
              <a:rPr b="1" lang="en-US" sz="1050">
                <a:solidFill>
                  <a:srgbClr val="09885A"/>
                </a:solidFill>
                <a:highlight>
                  <a:srgbClr val="FFFFFE"/>
                </a:highlight>
                <a:latin typeface="Courier New"/>
                <a:ea typeface="Courier New"/>
                <a:cs typeface="Courier New"/>
                <a:sym typeface="Courier New"/>
              </a:rPr>
              <a:t>1</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a:t>
            </a:r>
            <a:r>
              <a:rPr b="1" lang="en-US" sz="1050">
                <a:solidFill>
                  <a:srgbClr val="AF00DB"/>
                </a:solidFill>
                <a:highlight>
                  <a:srgbClr val="FFFFFE"/>
                </a:highlight>
                <a:latin typeface="Courier New"/>
                <a:ea typeface="Courier New"/>
                <a:cs typeface="Courier New"/>
                <a:sym typeface="Courier New"/>
              </a:rPr>
              <a:t>return</a:t>
            </a:r>
            <a:r>
              <a:rPr b="1" lang="en-US" sz="1050">
                <a:solidFill>
                  <a:schemeClr val="dk1"/>
                </a:solidFill>
                <a:highlight>
                  <a:srgbClr val="FFFFFE"/>
                </a:highlight>
                <a:latin typeface="Courier New"/>
                <a:ea typeface="Courier New"/>
                <a:cs typeface="Courier New"/>
                <a:sym typeface="Courier New"/>
              </a:rPr>
              <a:t> model</a:t>
            </a:r>
            <a:endParaRPr b="1" sz="1050">
              <a:solidFill>
                <a:schemeClr val="dk1"/>
              </a:solidFill>
              <a:highlight>
                <a:srgbClr val="FFFFFE"/>
              </a:highlight>
              <a:latin typeface="Courier New"/>
              <a:ea typeface="Courier New"/>
              <a:cs typeface="Courier New"/>
              <a:sym typeface="Courier New"/>
            </a:endParaRPr>
          </a:p>
        </p:txBody>
      </p:sp>
      <p:sp>
        <p:nvSpPr>
          <p:cNvPr id="188" name="Google Shape;188;p21"/>
          <p:cNvSpPr txBox="1"/>
          <p:nvPr/>
        </p:nvSpPr>
        <p:spPr>
          <a:xfrm>
            <a:off x="337650" y="1187675"/>
            <a:ext cx="123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Data</a:t>
            </a:r>
            <a:endParaRPr b="1" sz="1800"/>
          </a:p>
        </p:txBody>
      </p:sp>
      <p:sp>
        <p:nvSpPr>
          <p:cNvPr id="189" name="Google Shape;189;p21"/>
          <p:cNvSpPr txBox="1"/>
          <p:nvPr/>
        </p:nvSpPr>
        <p:spPr>
          <a:xfrm>
            <a:off x="337650" y="2548100"/>
            <a:ext cx="123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Model</a:t>
            </a:r>
            <a:endParaRPr b="1"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Learning XOR</a:t>
            </a:r>
            <a:endParaRPr/>
          </a:p>
        </p:txBody>
      </p:sp>
      <p:sp>
        <p:nvSpPr>
          <p:cNvPr id="196" name="Google Shape;196;p22"/>
          <p:cNvSpPr txBox="1"/>
          <p:nvPr/>
        </p:nvSpPr>
        <p:spPr>
          <a:xfrm>
            <a:off x="1600200" y="1219200"/>
            <a:ext cx="2707200" cy="1004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X = np.array([[</a:t>
            </a:r>
            <a:r>
              <a:rPr b="1" lang="en-US" sz="1050">
                <a:solidFill>
                  <a:srgbClr val="09885A"/>
                </a:solidFill>
                <a:highlight>
                  <a:srgbClr val="FFFFFE"/>
                </a:highlight>
                <a:latin typeface="Courier New"/>
                <a:ea typeface="Courier New"/>
                <a:cs typeface="Courier New"/>
                <a:sym typeface="Courier New"/>
              </a:rPr>
              <a:t>0</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0</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0</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1</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1</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0</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1</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1</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Y = np.array([</a:t>
            </a:r>
            <a:r>
              <a:rPr b="1" lang="en-US" sz="1050">
                <a:solidFill>
                  <a:srgbClr val="09885A"/>
                </a:solidFill>
                <a:highlight>
                  <a:srgbClr val="FFFFFE"/>
                </a:highlight>
                <a:latin typeface="Courier New"/>
                <a:ea typeface="Courier New"/>
                <a:cs typeface="Courier New"/>
                <a:sym typeface="Courier New"/>
              </a:rPr>
              <a:t>0</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1</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1</a:t>
            </a:r>
            <a:r>
              <a:rPr b="1" lang="en-US" sz="1050">
                <a:solidFill>
                  <a:schemeClr val="dk1"/>
                </a:solidFill>
                <a:highlight>
                  <a:srgbClr val="FFFFFE"/>
                </a:highlight>
                <a:latin typeface="Courier New"/>
                <a:ea typeface="Courier New"/>
                <a:cs typeface="Courier New"/>
                <a:sym typeface="Courier New"/>
              </a:rPr>
              <a:t>, </a:t>
            </a:r>
            <a:r>
              <a:rPr b="1" lang="en-US" sz="1050">
                <a:solidFill>
                  <a:srgbClr val="09885A"/>
                </a:solidFill>
                <a:highlight>
                  <a:srgbClr val="FFFFFE"/>
                </a:highlight>
                <a:latin typeface="Courier New"/>
                <a:ea typeface="Courier New"/>
                <a:cs typeface="Courier New"/>
                <a:sym typeface="Courier New"/>
              </a:rPr>
              <a:t>0</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p:txBody>
      </p:sp>
      <p:sp>
        <p:nvSpPr>
          <p:cNvPr id="197" name="Google Shape;197;p22"/>
          <p:cNvSpPr txBox="1"/>
          <p:nvPr/>
        </p:nvSpPr>
        <p:spPr>
          <a:xfrm>
            <a:off x="1600200" y="2522475"/>
            <a:ext cx="5406900" cy="2100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US" sz="1050">
                <a:solidFill>
                  <a:srgbClr val="0000FF"/>
                </a:solidFill>
                <a:highlight>
                  <a:srgbClr val="FFFFFE"/>
                </a:highlight>
                <a:latin typeface="Courier New"/>
                <a:ea typeface="Courier New"/>
                <a:cs typeface="Courier New"/>
                <a:sym typeface="Courier New"/>
              </a:rPr>
              <a:t>def</a:t>
            </a:r>
            <a:r>
              <a:rPr b="1" lang="en-US" sz="1050">
                <a:solidFill>
                  <a:schemeClr val="dk1"/>
                </a:solidFill>
                <a:highlight>
                  <a:srgbClr val="FFFFFE"/>
                </a:highlight>
                <a:latin typeface="Courier New"/>
                <a:ea typeface="Courier New"/>
                <a:cs typeface="Courier New"/>
                <a:sym typeface="Courier New"/>
              </a:rPr>
              <a:t> </a:t>
            </a:r>
            <a:r>
              <a:rPr b="1" lang="en-US" sz="1050">
                <a:solidFill>
                  <a:srgbClr val="795E26"/>
                </a:solidFill>
                <a:highlight>
                  <a:srgbClr val="FFFFFE"/>
                </a:highlight>
                <a:latin typeface="Courier New"/>
                <a:ea typeface="Courier New"/>
                <a:cs typeface="Courier New"/>
                <a:sym typeface="Courier New"/>
              </a:rPr>
              <a:t>build_xor_model</a:t>
            </a:r>
            <a:r>
              <a:rPr b="1" lang="en-US" sz="1050">
                <a:solidFill>
                  <a:schemeClr val="dk1"/>
                </a:solidFill>
                <a:highlight>
                  <a:srgbClr val="FFFFFE"/>
                </a:highlight>
                <a:latin typeface="Courier New"/>
                <a:ea typeface="Courier New"/>
                <a:cs typeface="Courier New"/>
                <a:sym typeface="Courier New"/>
              </a:rPr>
              <a:t>(</a:t>
            </a:r>
            <a:r>
              <a:rPr b="1" lang="en-US" sz="1050">
                <a:solidFill>
                  <a:srgbClr val="001080"/>
                </a:solidFill>
                <a:highlight>
                  <a:srgbClr val="FFFFFE"/>
                </a:highlight>
                <a:latin typeface="Courier New"/>
                <a:ea typeface="Courier New"/>
                <a:cs typeface="Courier New"/>
                <a:sym typeface="Courier New"/>
              </a:rPr>
              <a:t>hidden_layer_sizes</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model = keras.Sequential()</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a:t>
            </a:r>
            <a:r>
              <a:rPr b="1" lang="en-US" sz="1050">
                <a:solidFill>
                  <a:srgbClr val="AF00DB"/>
                </a:solidFill>
                <a:highlight>
                  <a:srgbClr val="FFFFFE"/>
                </a:highlight>
                <a:latin typeface="Courier New"/>
                <a:ea typeface="Courier New"/>
                <a:cs typeface="Courier New"/>
                <a:sym typeface="Courier New"/>
              </a:rPr>
              <a:t>for</a:t>
            </a:r>
            <a:r>
              <a:rPr b="1" lang="en-US" sz="1050">
                <a:solidFill>
                  <a:schemeClr val="dk1"/>
                </a:solidFill>
                <a:highlight>
                  <a:srgbClr val="FFFFFE"/>
                </a:highlight>
                <a:latin typeface="Courier New"/>
                <a:ea typeface="Courier New"/>
                <a:cs typeface="Courier New"/>
                <a:sym typeface="Courier New"/>
              </a:rPr>
              <a:t> hidden_layer_size </a:t>
            </a:r>
            <a:r>
              <a:rPr b="1" lang="en-US" sz="1050">
                <a:solidFill>
                  <a:srgbClr val="0000FF"/>
                </a:solidFill>
                <a:highlight>
                  <a:srgbClr val="FFFFFE"/>
                </a:highlight>
                <a:latin typeface="Courier New"/>
                <a:ea typeface="Courier New"/>
                <a:cs typeface="Courier New"/>
                <a:sym typeface="Courier New"/>
              </a:rPr>
              <a:t>in</a:t>
            </a:r>
            <a:r>
              <a:rPr b="1" lang="en-US" sz="1050">
                <a:solidFill>
                  <a:schemeClr val="dk1"/>
                </a:solidFill>
                <a:highlight>
                  <a:srgbClr val="FFFFFE"/>
                </a:highlight>
                <a:latin typeface="Courier New"/>
                <a:ea typeface="Courier New"/>
                <a:cs typeface="Courier New"/>
                <a:sym typeface="Courier New"/>
              </a:rPr>
              <a:t> hidden_layer_sizes:</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model.add(keras.layers.Dense(units=hidden_layer_size,</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activation=</a:t>
            </a:r>
            <a:r>
              <a:rPr b="1" lang="en-US" sz="1050">
                <a:solidFill>
                  <a:schemeClr val="dk1"/>
                </a:solidFill>
                <a:highlight>
                  <a:srgbClr val="FFFFFE"/>
                </a:highlight>
                <a:latin typeface="Courier New"/>
                <a:ea typeface="Courier New"/>
                <a:cs typeface="Courier New"/>
                <a:sym typeface="Courier New"/>
              </a:rPr>
              <a:t>'</a:t>
            </a:r>
            <a:r>
              <a:rPr b="1" lang="en-US" sz="1050">
                <a:solidFill>
                  <a:srgbClr val="A31515"/>
                </a:solidFill>
                <a:highlight>
                  <a:srgbClr val="FFFFFE"/>
                </a:highlight>
                <a:latin typeface="Courier New"/>
                <a:ea typeface="Courier New"/>
                <a:cs typeface="Courier New"/>
                <a:sym typeface="Courier New"/>
              </a:rPr>
              <a:t>tanh'</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model.add(keras.layers.Dense(units=</a:t>
            </a:r>
            <a:r>
              <a:rPr b="1" lang="en-US" sz="1050">
                <a:solidFill>
                  <a:srgbClr val="09885A"/>
                </a:solidFill>
                <a:highlight>
                  <a:srgbClr val="FFFFFE"/>
                </a:highlight>
                <a:latin typeface="Courier New"/>
                <a:ea typeface="Courier New"/>
                <a:cs typeface="Courier New"/>
                <a:sym typeface="Courier New"/>
              </a:rPr>
              <a:t>1</a:t>
            </a:r>
            <a:r>
              <a:rPr b="1" lang="en-US" sz="1050">
                <a:solidFill>
                  <a:schemeClr val="dk1"/>
                </a:solidFill>
                <a:highlight>
                  <a:srgbClr val="FFFFFE"/>
                </a:highlight>
                <a:latin typeface="Courier New"/>
                <a:ea typeface="Courier New"/>
                <a:cs typeface="Courier New"/>
                <a:sym typeface="Courier New"/>
              </a:rPr>
              <a:t>, activation=</a:t>
            </a:r>
            <a:r>
              <a:rPr b="1" lang="en-US" sz="1050">
                <a:solidFill>
                  <a:srgbClr val="A31515"/>
                </a:solidFill>
                <a:highlight>
                  <a:srgbClr val="FFFFFE"/>
                </a:highlight>
                <a:latin typeface="Courier New"/>
                <a:ea typeface="Courier New"/>
                <a:cs typeface="Courier New"/>
                <a:sym typeface="Courier New"/>
              </a:rPr>
              <a:t>'sigmoid'</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model.</a:t>
            </a:r>
            <a:r>
              <a:rPr b="1" lang="en-US" sz="1050">
                <a:solidFill>
                  <a:srgbClr val="795E26"/>
                </a:solidFill>
                <a:highlight>
                  <a:srgbClr val="FFFFFE"/>
                </a:highlight>
                <a:latin typeface="Courier New"/>
                <a:ea typeface="Courier New"/>
                <a:cs typeface="Courier New"/>
                <a:sym typeface="Courier New"/>
              </a:rPr>
              <a:t>compile</a:t>
            </a:r>
            <a:r>
              <a:rPr b="1" lang="en-US" sz="1050">
                <a:solidFill>
                  <a:schemeClr val="dk1"/>
                </a:solidFill>
                <a:highlight>
                  <a:srgbClr val="FFFFFE"/>
                </a:highlight>
                <a:latin typeface="Courier New"/>
                <a:ea typeface="Courier New"/>
                <a:cs typeface="Courier New"/>
                <a:sym typeface="Courier New"/>
              </a:rPr>
              <a:t>(loss=</a:t>
            </a:r>
            <a:r>
              <a:rPr b="1" lang="en-US" sz="1050">
                <a:solidFill>
                  <a:srgbClr val="A31515"/>
                </a:solidFill>
                <a:highlight>
                  <a:srgbClr val="FFFFFE"/>
                </a:highlight>
                <a:latin typeface="Courier New"/>
                <a:ea typeface="Courier New"/>
                <a:cs typeface="Courier New"/>
                <a:sym typeface="Courier New"/>
              </a:rPr>
              <a:t>'binary_crossentropy'</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optimizer=keras.optimizers.SGD(learning_rate=</a:t>
            </a:r>
            <a:r>
              <a:rPr b="1" lang="en-US" sz="1050">
                <a:solidFill>
                  <a:srgbClr val="09885A"/>
                </a:solidFill>
                <a:highlight>
                  <a:srgbClr val="FFFFFE"/>
                </a:highlight>
                <a:latin typeface="Courier New"/>
                <a:ea typeface="Courier New"/>
                <a:cs typeface="Courier New"/>
                <a:sym typeface="Courier New"/>
              </a:rPr>
              <a:t>1</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a:t>
            </a:r>
            <a:r>
              <a:rPr b="1" lang="en-US" sz="1050">
                <a:solidFill>
                  <a:srgbClr val="AF00DB"/>
                </a:solidFill>
                <a:highlight>
                  <a:srgbClr val="FFFFFE"/>
                </a:highlight>
                <a:latin typeface="Courier New"/>
                <a:ea typeface="Courier New"/>
                <a:cs typeface="Courier New"/>
                <a:sym typeface="Courier New"/>
              </a:rPr>
              <a:t>return</a:t>
            </a:r>
            <a:r>
              <a:rPr b="1" lang="en-US" sz="1050">
                <a:solidFill>
                  <a:schemeClr val="dk1"/>
                </a:solidFill>
                <a:highlight>
                  <a:srgbClr val="FFFFFE"/>
                </a:highlight>
                <a:latin typeface="Courier New"/>
                <a:ea typeface="Courier New"/>
                <a:cs typeface="Courier New"/>
                <a:sym typeface="Courier New"/>
              </a:rPr>
              <a:t> model</a:t>
            </a:r>
            <a:endParaRPr b="1" sz="1050">
              <a:solidFill>
                <a:schemeClr val="dk1"/>
              </a:solidFill>
              <a:highlight>
                <a:srgbClr val="FFFFFE"/>
              </a:highlight>
              <a:latin typeface="Courier New"/>
              <a:ea typeface="Courier New"/>
              <a:cs typeface="Courier New"/>
              <a:sym typeface="Courier New"/>
            </a:endParaRPr>
          </a:p>
        </p:txBody>
      </p:sp>
      <p:sp>
        <p:nvSpPr>
          <p:cNvPr id="198" name="Google Shape;198;p22"/>
          <p:cNvSpPr txBox="1"/>
          <p:nvPr/>
        </p:nvSpPr>
        <p:spPr>
          <a:xfrm>
            <a:off x="337650" y="1187675"/>
            <a:ext cx="123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Data</a:t>
            </a:r>
            <a:endParaRPr b="1" sz="1800"/>
          </a:p>
        </p:txBody>
      </p:sp>
      <p:sp>
        <p:nvSpPr>
          <p:cNvPr id="199" name="Google Shape;199;p22"/>
          <p:cNvSpPr txBox="1"/>
          <p:nvPr/>
        </p:nvSpPr>
        <p:spPr>
          <a:xfrm>
            <a:off x="337650" y="2548100"/>
            <a:ext cx="123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Model</a:t>
            </a:r>
            <a:endParaRPr b="1" sz="1800"/>
          </a:p>
        </p:txBody>
      </p:sp>
      <p:pic>
        <p:nvPicPr>
          <p:cNvPr id="200" name="Google Shape;200;p22"/>
          <p:cNvPicPr preferRelativeResize="0"/>
          <p:nvPr/>
        </p:nvPicPr>
        <p:blipFill>
          <a:blip r:embed="rId3">
            <a:alphaModFix/>
          </a:blip>
          <a:stretch>
            <a:fillRect/>
          </a:stretch>
        </p:blipFill>
        <p:spPr>
          <a:xfrm>
            <a:off x="5349486" y="849025"/>
            <a:ext cx="3786663" cy="2100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Learning XOR</a:t>
            </a:r>
            <a:endParaRPr/>
          </a:p>
        </p:txBody>
      </p:sp>
      <p:sp>
        <p:nvSpPr>
          <p:cNvPr id="207" name="Google Shape;207;p23"/>
          <p:cNvSpPr txBox="1"/>
          <p:nvPr/>
        </p:nvSpPr>
        <p:spPr>
          <a:xfrm>
            <a:off x="1560797" y="1144925"/>
            <a:ext cx="4272300" cy="1223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xor_model = build_xor_model(hidden_layer_sizes=[])</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history = xor_model.fit(x = X, y = Y, epochs=</a:t>
            </a:r>
            <a:r>
              <a:rPr b="1" lang="en-US" sz="1050">
                <a:solidFill>
                  <a:srgbClr val="09885A"/>
                </a:solidFill>
                <a:highlight>
                  <a:srgbClr val="FFFFFE"/>
                </a:highlight>
                <a:latin typeface="Courier New"/>
                <a:ea typeface="Courier New"/>
                <a:cs typeface="Courier New"/>
                <a:sym typeface="Courier New"/>
              </a:rPr>
              <a:t>500</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457200" lvl="0" marL="137160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batch_size=</a:t>
            </a:r>
            <a:r>
              <a:rPr b="1" lang="en-US" sz="1050">
                <a:solidFill>
                  <a:srgbClr val="09885A"/>
                </a:solidFill>
                <a:highlight>
                  <a:srgbClr val="FFFFFE"/>
                </a:highlight>
                <a:latin typeface="Courier New"/>
                <a:ea typeface="Courier New"/>
                <a:cs typeface="Courier New"/>
                <a:sym typeface="Courier New"/>
              </a:rPr>
              <a:t>4</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losses = history.history[</a:t>
            </a:r>
            <a:r>
              <a:rPr b="1" lang="en-US" sz="1050">
                <a:solidFill>
                  <a:srgbClr val="A31515"/>
                </a:solidFill>
                <a:highlight>
                  <a:srgbClr val="FFFFFE"/>
                </a:highlight>
                <a:latin typeface="Courier New"/>
                <a:ea typeface="Courier New"/>
                <a:cs typeface="Courier New"/>
                <a:sym typeface="Courier New"/>
              </a:rPr>
              <a:t>'loss'</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plt.plot(losses)</a:t>
            </a:r>
            <a:endParaRPr b="1" sz="1050">
              <a:solidFill>
                <a:srgbClr val="0000FF"/>
              </a:solidFill>
              <a:highlight>
                <a:srgbClr val="FFFFFE"/>
              </a:highlight>
              <a:latin typeface="Courier New"/>
              <a:ea typeface="Courier New"/>
              <a:cs typeface="Courier New"/>
              <a:sym typeface="Courier New"/>
            </a:endParaRPr>
          </a:p>
        </p:txBody>
      </p:sp>
      <p:sp>
        <p:nvSpPr>
          <p:cNvPr id="208" name="Google Shape;208;p23"/>
          <p:cNvSpPr txBox="1"/>
          <p:nvPr/>
        </p:nvSpPr>
        <p:spPr>
          <a:xfrm>
            <a:off x="261450" y="1111475"/>
            <a:ext cx="123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Linear</a:t>
            </a:r>
            <a:endParaRPr b="1" sz="1800"/>
          </a:p>
        </p:txBody>
      </p:sp>
      <p:sp>
        <p:nvSpPr>
          <p:cNvPr id="209" name="Google Shape;209;p23"/>
          <p:cNvSpPr txBox="1"/>
          <p:nvPr/>
        </p:nvSpPr>
        <p:spPr>
          <a:xfrm>
            <a:off x="1541090" y="3133325"/>
            <a:ext cx="4272300" cy="1223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xor_model = build_xor_model(hidden_layer_sizes=[2])</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history = xor_model.fit(x = X, y = Y, epochs=</a:t>
            </a:r>
            <a:r>
              <a:rPr b="1" lang="en-US" sz="1050">
                <a:solidFill>
                  <a:srgbClr val="09885A"/>
                </a:solidFill>
                <a:highlight>
                  <a:srgbClr val="FFFFFE"/>
                </a:highlight>
                <a:latin typeface="Courier New"/>
                <a:ea typeface="Courier New"/>
                <a:cs typeface="Courier New"/>
                <a:sym typeface="Courier New"/>
              </a:rPr>
              <a:t>500</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457200" lvl="0" marL="137160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 batch_size=</a:t>
            </a:r>
            <a:r>
              <a:rPr b="1" lang="en-US" sz="1050">
                <a:solidFill>
                  <a:srgbClr val="09885A"/>
                </a:solidFill>
                <a:highlight>
                  <a:srgbClr val="FFFFFE"/>
                </a:highlight>
                <a:latin typeface="Courier New"/>
                <a:ea typeface="Courier New"/>
                <a:cs typeface="Courier New"/>
                <a:sym typeface="Courier New"/>
              </a:rPr>
              <a:t>4</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losses = history.history[</a:t>
            </a:r>
            <a:r>
              <a:rPr b="1" lang="en-US" sz="1050">
                <a:solidFill>
                  <a:srgbClr val="A31515"/>
                </a:solidFill>
                <a:highlight>
                  <a:srgbClr val="FFFFFE"/>
                </a:highlight>
                <a:latin typeface="Courier New"/>
                <a:ea typeface="Courier New"/>
                <a:cs typeface="Courier New"/>
                <a:sym typeface="Courier New"/>
              </a:rPr>
              <a:t>'loss'</a:t>
            </a:r>
            <a:r>
              <a:rPr b="1" lang="en-US" sz="1050">
                <a:solidFill>
                  <a:schemeClr val="dk1"/>
                </a:solidFill>
                <a:highlight>
                  <a:srgbClr val="FFFFFE"/>
                </a:highlight>
                <a:latin typeface="Courier New"/>
                <a:ea typeface="Courier New"/>
                <a:cs typeface="Courier New"/>
                <a:sym typeface="Courier New"/>
              </a:rPr>
              <a:t>]</a:t>
            </a:r>
            <a:endParaRPr b="1" sz="10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050">
                <a:solidFill>
                  <a:schemeClr val="dk1"/>
                </a:solidFill>
                <a:highlight>
                  <a:srgbClr val="FFFFFE"/>
                </a:highlight>
                <a:latin typeface="Courier New"/>
                <a:ea typeface="Courier New"/>
                <a:cs typeface="Courier New"/>
                <a:sym typeface="Courier New"/>
              </a:rPr>
              <a:t>plt.plot(losses)</a:t>
            </a:r>
            <a:endParaRPr b="1" sz="1050">
              <a:solidFill>
                <a:srgbClr val="0000FF"/>
              </a:solidFill>
              <a:highlight>
                <a:srgbClr val="FFFFFE"/>
              </a:highlight>
              <a:latin typeface="Courier New"/>
              <a:ea typeface="Courier New"/>
              <a:cs typeface="Courier New"/>
              <a:sym typeface="Courier New"/>
            </a:endParaRPr>
          </a:p>
        </p:txBody>
      </p:sp>
      <p:sp>
        <p:nvSpPr>
          <p:cNvPr id="210" name="Google Shape;210;p23"/>
          <p:cNvSpPr txBox="1"/>
          <p:nvPr/>
        </p:nvSpPr>
        <p:spPr>
          <a:xfrm>
            <a:off x="261450" y="3092675"/>
            <a:ext cx="1231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1 Hidden Layer</a:t>
            </a:r>
            <a:endParaRPr b="1" sz="1800"/>
          </a:p>
        </p:txBody>
      </p:sp>
      <p:pic>
        <p:nvPicPr>
          <p:cNvPr id="211" name="Google Shape;211;p23"/>
          <p:cNvPicPr preferRelativeResize="0"/>
          <p:nvPr/>
        </p:nvPicPr>
        <p:blipFill>
          <a:blip r:embed="rId3">
            <a:alphaModFix/>
          </a:blip>
          <a:stretch>
            <a:fillRect/>
          </a:stretch>
        </p:blipFill>
        <p:spPr>
          <a:xfrm>
            <a:off x="6047400" y="3049613"/>
            <a:ext cx="2941574" cy="1886962"/>
          </a:xfrm>
          <a:prstGeom prst="rect">
            <a:avLst/>
          </a:prstGeom>
          <a:noFill/>
          <a:ln>
            <a:noFill/>
          </a:ln>
        </p:spPr>
      </p:pic>
      <p:pic>
        <p:nvPicPr>
          <p:cNvPr id="212" name="Google Shape;212;p23"/>
          <p:cNvPicPr preferRelativeResize="0"/>
          <p:nvPr/>
        </p:nvPicPr>
        <p:blipFill>
          <a:blip r:embed="rId4">
            <a:alphaModFix/>
          </a:blip>
          <a:stretch>
            <a:fillRect/>
          </a:stretch>
        </p:blipFill>
        <p:spPr>
          <a:xfrm>
            <a:off x="6047401" y="957075"/>
            <a:ext cx="2941574" cy="185245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Learned XOR Model</a:t>
            </a:r>
            <a:endParaRPr/>
          </a:p>
        </p:txBody>
      </p:sp>
      <p:sp>
        <p:nvSpPr>
          <p:cNvPr id="219" name="Google Shape;219;p24"/>
          <p:cNvSpPr/>
          <p:nvPr/>
        </p:nvSpPr>
        <p:spPr>
          <a:xfrm>
            <a:off x="745600" y="2405525"/>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1</a:t>
            </a:r>
            <a:endParaRPr baseline="-25000"/>
          </a:p>
        </p:txBody>
      </p:sp>
      <p:sp>
        <p:nvSpPr>
          <p:cNvPr id="220" name="Google Shape;220;p24"/>
          <p:cNvSpPr/>
          <p:nvPr/>
        </p:nvSpPr>
        <p:spPr>
          <a:xfrm>
            <a:off x="745600" y="3690425"/>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2</a:t>
            </a:r>
            <a:endParaRPr baseline="-25000"/>
          </a:p>
        </p:txBody>
      </p:sp>
      <p:sp>
        <p:nvSpPr>
          <p:cNvPr id="221" name="Google Shape;221;p24"/>
          <p:cNvSpPr/>
          <p:nvPr/>
        </p:nvSpPr>
        <p:spPr>
          <a:xfrm>
            <a:off x="2303750" y="2405525"/>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1</a:t>
            </a:r>
            <a:endParaRPr baseline="-25000"/>
          </a:p>
        </p:txBody>
      </p:sp>
      <p:sp>
        <p:nvSpPr>
          <p:cNvPr id="222" name="Google Shape;222;p24"/>
          <p:cNvSpPr/>
          <p:nvPr/>
        </p:nvSpPr>
        <p:spPr>
          <a:xfrm>
            <a:off x="2303750" y="3690425"/>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2</a:t>
            </a:r>
            <a:endParaRPr baseline="-25000"/>
          </a:p>
        </p:txBody>
      </p:sp>
      <p:sp>
        <p:nvSpPr>
          <p:cNvPr id="223" name="Google Shape;223;p24"/>
          <p:cNvSpPr/>
          <p:nvPr/>
        </p:nvSpPr>
        <p:spPr>
          <a:xfrm>
            <a:off x="3785700" y="2991875"/>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y</a:t>
            </a:r>
            <a:r>
              <a:rPr baseline="-25000" lang="en-US"/>
              <a:t>1</a:t>
            </a:r>
            <a:endParaRPr baseline="-25000"/>
          </a:p>
        </p:txBody>
      </p:sp>
      <p:cxnSp>
        <p:nvCxnSpPr>
          <p:cNvPr id="224" name="Google Shape;224;p24"/>
          <p:cNvCxnSpPr>
            <a:stCxn id="219" idx="6"/>
            <a:endCxn id="221" idx="2"/>
          </p:cNvCxnSpPr>
          <p:nvPr/>
        </p:nvCxnSpPr>
        <p:spPr>
          <a:xfrm>
            <a:off x="1248100" y="2646875"/>
            <a:ext cx="1055700" cy="0"/>
          </a:xfrm>
          <a:prstGeom prst="straightConnector1">
            <a:avLst/>
          </a:prstGeom>
          <a:noFill/>
          <a:ln cap="flat" cmpd="sng" w="9525">
            <a:solidFill>
              <a:schemeClr val="dk2"/>
            </a:solidFill>
            <a:prstDash val="solid"/>
            <a:round/>
            <a:headEnd len="med" w="med" type="none"/>
            <a:tailEnd len="med" w="med" type="stealth"/>
          </a:ln>
        </p:spPr>
      </p:cxnSp>
      <p:cxnSp>
        <p:nvCxnSpPr>
          <p:cNvPr id="225" name="Google Shape;225;p24"/>
          <p:cNvCxnSpPr>
            <a:stCxn id="219" idx="6"/>
            <a:endCxn id="222" idx="2"/>
          </p:cNvCxnSpPr>
          <p:nvPr/>
        </p:nvCxnSpPr>
        <p:spPr>
          <a:xfrm>
            <a:off x="1248100" y="2646875"/>
            <a:ext cx="1055700" cy="1284900"/>
          </a:xfrm>
          <a:prstGeom prst="straightConnector1">
            <a:avLst/>
          </a:prstGeom>
          <a:noFill/>
          <a:ln cap="flat" cmpd="sng" w="9525">
            <a:solidFill>
              <a:schemeClr val="dk2"/>
            </a:solidFill>
            <a:prstDash val="solid"/>
            <a:round/>
            <a:headEnd len="med" w="med" type="none"/>
            <a:tailEnd len="med" w="med" type="stealth"/>
          </a:ln>
        </p:spPr>
      </p:cxnSp>
      <p:cxnSp>
        <p:nvCxnSpPr>
          <p:cNvPr id="226" name="Google Shape;226;p24"/>
          <p:cNvCxnSpPr>
            <a:stCxn id="220" idx="6"/>
            <a:endCxn id="221" idx="2"/>
          </p:cNvCxnSpPr>
          <p:nvPr/>
        </p:nvCxnSpPr>
        <p:spPr>
          <a:xfrm flipH="1" rot="10800000">
            <a:off x="1248100" y="2646875"/>
            <a:ext cx="1055700" cy="1284900"/>
          </a:xfrm>
          <a:prstGeom prst="straightConnector1">
            <a:avLst/>
          </a:prstGeom>
          <a:noFill/>
          <a:ln cap="flat" cmpd="sng" w="9525">
            <a:solidFill>
              <a:schemeClr val="dk2"/>
            </a:solidFill>
            <a:prstDash val="solid"/>
            <a:round/>
            <a:headEnd len="med" w="med" type="none"/>
            <a:tailEnd len="med" w="med" type="stealth"/>
          </a:ln>
        </p:spPr>
      </p:cxnSp>
      <p:cxnSp>
        <p:nvCxnSpPr>
          <p:cNvPr id="227" name="Google Shape;227;p24"/>
          <p:cNvCxnSpPr>
            <a:stCxn id="220" idx="6"/>
            <a:endCxn id="222" idx="2"/>
          </p:cNvCxnSpPr>
          <p:nvPr/>
        </p:nvCxnSpPr>
        <p:spPr>
          <a:xfrm>
            <a:off x="1248100" y="3931775"/>
            <a:ext cx="1055700" cy="0"/>
          </a:xfrm>
          <a:prstGeom prst="straightConnector1">
            <a:avLst/>
          </a:prstGeom>
          <a:noFill/>
          <a:ln cap="flat" cmpd="sng" w="9525">
            <a:solidFill>
              <a:schemeClr val="dk2"/>
            </a:solidFill>
            <a:prstDash val="solid"/>
            <a:round/>
            <a:headEnd len="med" w="med" type="none"/>
            <a:tailEnd len="med" w="med" type="stealth"/>
          </a:ln>
        </p:spPr>
      </p:cxnSp>
      <p:cxnSp>
        <p:nvCxnSpPr>
          <p:cNvPr id="228" name="Google Shape;228;p24"/>
          <p:cNvCxnSpPr>
            <a:stCxn id="221" idx="6"/>
            <a:endCxn id="223" idx="2"/>
          </p:cNvCxnSpPr>
          <p:nvPr/>
        </p:nvCxnSpPr>
        <p:spPr>
          <a:xfrm>
            <a:off x="2806250" y="2646875"/>
            <a:ext cx="979500" cy="586500"/>
          </a:xfrm>
          <a:prstGeom prst="straightConnector1">
            <a:avLst/>
          </a:prstGeom>
          <a:noFill/>
          <a:ln cap="flat" cmpd="sng" w="9525">
            <a:solidFill>
              <a:schemeClr val="dk2"/>
            </a:solidFill>
            <a:prstDash val="solid"/>
            <a:round/>
            <a:headEnd len="med" w="med" type="none"/>
            <a:tailEnd len="med" w="med" type="stealth"/>
          </a:ln>
        </p:spPr>
      </p:cxnSp>
      <p:cxnSp>
        <p:nvCxnSpPr>
          <p:cNvPr id="229" name="Google Shape;229;p24"/>
          <p:cNvCxnSpPr>
            <a:stCxn id="222" idx="6"/>
            <a:endCxn id="223" idx="2"/>
          </p:cNvCxnSpPr>
          <p:nvPr/>
        </p:nvCxnSpPr>
        <p:spPr>
          <a:xfrm flipH="1" rot="10800000">
            <a:off x="2806250" y="3233375"/>
            <a:ext cx="979500" cy="698400"/>
          </a:xfrm>
          <a:prstGeom prst="straightConnector1">
            <a:avLst/>
          </a:prstGeom>
          <a:noFill/>
          <a:ln cap="flat" cmpd="sng" w="9525">
            <a:solidFill>
              <a:schemeClr val="dk2"/>
            </a:solidFill>
            <a:prstDash val="solid"/>
            <a:round/>
            <a:headEnd len="med" w="med" type="none"/>
            <a:tailEnd len="med" w="med" type="stealth"/>
          </a:ln>
        </p:spPr>
      </p:cxnSp>
      <p:sp>
        <p:nvSpPr>
          <p:cNvPr id="230" name="Google Shape;230;p24"/>
          <p:cNvSpPr txBox="1"/>
          <p:nvPr/>
        </p:nvSpPr>
        <p:spPr>
          <a:xfrm>
            <a:off x="681225" y="1236925"/>
            <a:ext cx="7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Input</a:t>
            </a:r>
            <a:endParaRPr/>
          </a:p>
        </p:txBody>
      </p:sp>
      <p:sp>
        <p:nvSpPr>
          <p:cNvPr id="231" name="Google Shape;231;p24"/>
          <p:cNvSpPr txBox="1"/>
          <p:nvPr/>
        </p:nvSpPr>
        <p:spPr>
          <a:xfrm>
            <a:off x="2205225" y="1236925"/>
            <a:ext cx="76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Hidden</a:t>
            </a:r>
            <a:endParaRPr/>
          </a:p>
        </p:txBody>
      </p:sp>
      <p:sp>
        <p:nvSpPr>
          <p:cNvPr id="232" name="Google Shape;232;p24"/>
          <p:cNvSpPr txBox="1"/>
          <p:nvPr/>
        </p:nvSpPr>
        <p:spPr>
          <a:xfrm>
            <a:off x="3729225" y="1236925"/>
            <a:ext cx="7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 </a:t>
            </a:r>
            <a:endParaRPr/>
          </a:p>
        </p:txBody>
      </p:sp>
      <p:sp>
        <p:nvSpPr>
          <p:cNvPr id="233" name="Google Shape;233;p24"/>
          <p:cNvSpPr/>
          <p:nvPr/>
        </p:nvSpPr>
        <p:spPr>
          <a:xfrm>
            <a:off x="2137550" y="1832750"/>
            <a:ext cx="3423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b</a:t>
            </a:r>
            <a:r>
              <a:rPr baseline="-25000" lang="en-US">
                <a:solidFill>
                  <a:srgbClr val="0000FF"/>
                </a:solidFill>
              </a:rPr>
              <a:t>1</a:t>
            </a:r>
            <a:endParaRPr baseline="-25000">
              <a:solidFill>
                <a:srgbClr val="0000FF"/>
              </a:solidFill>
            </a:endParaRPr>
          </a:p>
        </p:txBody>
      </p:sp>
      <p:sp>
        <p:nvSpPr>
          <p:cNvPr id="234" name="Google Shape;234;p24"/>
          <p:cNvSpPr/>
          <p:nvPr/>
        </p:nvSpPr>
        <p:spPr>
          <a:xfrm>
            <a:off x="2137550" y="4489075"/>
            <a:ext cx="3423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b</a:t>
            </a:r>
            <a:r>
              <a:rPr baseline="-25000" lang="en-US">
                <a:solidFill>
                  <a:srgbClr val="0000FF"/>
                </a:solidFill>
              </a:rPr>
              <a:t>2</a:t>
            </a:r>
            <a:endParaRPr baseline="-25000">
              <a:solidFill>
                <a:srgbClr val="0000FF"/>
              </a:solidFill>
            </a:endParaRPr>
          </a:p>
        </p:txBody>
      </p:sp>
      <p:sp>
        <p:nvSpPr>
          <p:cNvPr id="235" name="Google Shape;235;p24"/>
          <p:cNvSpPr/>
          <p:nvPr/>
        </p:nvSpPr>
        <p:spPr>
          <a:xfrm>
            <a:off x="3541350" y="2181550"/>
            <a:ext cx="3423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b</a:t>
            </a:r>
            <a:r>
              <a:rPr baseline="-25000" lang="en-US">
                <a:solidFill>
                  <a:srgbClr val="0000FF"/>
                </a:solidFill>
              </a:rPr>
              <a:t>3</a:t>
            </a:r>
            <a:endParaRPr baseline="-25000">
              <a:solidFill>
                <a:srgbClr val="0000FF"/>
              </a:solidFill>
            </a:endParaRPr>
          </a:p>
        </p:txBody>
      </p:sp>
      <p:cxnSp>
        <p:nvCxnSpPr>
          <p:cNvPr id="236" name="Google Shape;236;p24"/>
          <p:cNvCxnSpPr>
            <a:stCxn id="233" idx="2"/>
            <a:endCxn id="221" idx="1"/>
          </p:cNvCxnSpPr>
          <p:nvPr/>
        </p:nvCxnSpPr>
        <p:spPr>
          <a:xfrm>
            <a:off x="2308700" y="2163650"/>
            <a:ext cx="68700" cy="312600"/>
          </a:xfrm>
          <a:prstGeom prst="straightConnector1">
            <a:avLst/>
          </a:prstGeom>
          <a:noFill/>
          <a:ln cap="flat" cmpd="sng" w="9525">
            <a:solidFill>
              <a:schemeClr val="dk2"/>
            </a:solidFill>
            <a:prstDash val="solid"/>
            <a:round/>
            <a:headEnd len="med" w="med" type="none"/>
            <a:tailEnd len="med" w="med" type="stealth"/>
          </a:ln>
        </p:spPr>
      </p:cxnSp>
      <p:cxnSp>
        <p:nvCxnSpPr>
          <p:cNvPr id="237" name="Google Shape;237;p24"/>
          <p:cNvCxnSpPr>
            <a:stCxn id="234" idx="0"/>
            <a:endCxn id="222" idx="3"/>
          </p:cNvCxnSpPr>
          <p:nvPr/>
        </p:nvCxnSpPr>
        <p:spPr>
          <a:xfrm flipH="1" rot="10800000">
            <a:off x="2308700" y="4102375"/>
            <a:ext cx="68700" cy="386700"/>
          </a:xfrm>
          <a:prstGeom prst="straightConnector1">
            <a:avLst/>
          </a:prstGeom>
          <a:noFill/>
          <a:ln cap="flat" cmpd="sng" w="9525">
            <a:solidFill>
              <a:schemeClr val="dk2"/>
            </a:solidFill>
            <a:prstDash val="solid"/>
            <a:round/>
            <a:headEnd len="med" w="med" type="none"/>
            <a:tailEnd len="med" w="med" type="stealth"/>
          </a:ln>
        </p:spPr>
      </p:cxnSp>
      <p:cxnSp>
        <p:nvCxnSpPr>
          <p:cNvPr id="238" name="Google Shape;238;p24"/>
          <p:cNvCxnSpPr>
            <a:stCxn id="235" idx="2"/>
            <a:endCxn id="223" idx="1"/>
          </p:cNvCxnSpPr>
          <p:nvPr/>
        </p:nvCxnSpPr>
        <p:spPr>
          <a:xfrm>
            <a:off x="3712500" y="2512450"/>
            <a:ext cx="146700" cy="550200"/>
          </a:xfrm>
          <a:prstGeom prst="straightConnector1">
            <a:avLst/>
          </a:prstGeom>
          <a:noFill/>
          <a:ln cap="flat" cmpd="sng" w="9525">
            <a:solidFill>
              <a:schemeClr val="dk2"/>
            </a:solidFill>
            <a:prstDash val="solid"/>
            <a:round/>
            <a:headEnd len="med" w="med" type="none"/>
            <a:tailEnd len="med" w="med" type="stealth"/>
          </a:ln>
        </p:spPr>
      </p:cxnSp>
      <p:sp>
        <p:nvSpPr>
          <p:cNvPr id="239" name="Google Shape;239;p24"/>
          <p:cNvSpPr txBox="1"/>
          <p:nvPr/>
        </p:nvSpPr>
        <p:spPr>
          <a:xfrm>
            <a:off x="1554211" y="2365367"/>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11</a:t>
            </a:r>
            <a:endParaRPr baseline="-25000">
              <a:solidFill>
                <a:srgbClr val="0000FF"/>
              </a:solidFill>
            </a:endParaRPr>
          </a:p>
        </p:txBody>
      </p:sp>
      <p:sp>
        <p:nvSpPr>
          <p:cNvPr id="240" name="Google Shape;240;p24"/>
          <p:cNvSpPr txBox="1"/>
          <p:nvPr/>
        </p:nvSpPr>
        <p:spPr>
          <a:xfrm>
            <a:off x="1559553" y="3676738"/>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22</a:t>
            </a:r>
            <a:endParaRPr baseline="-25000">
              <a:solidFill>
                <a:srgbClr val="0000FF"/>
              </a:solidFill>
            </a:endParaRPr>
          </a:p>
        </p:txBody>
      </p:sp>
      <p:sp>
        <p:nvSpPr>
          <p:cNvPr id="241" name="Google Shape;241;p24"/>
          <p:cNvSpPr txBox="1"/>
          <p:nvPr/>
        </p:nvSpPr>
        <p:spPr>
          <a:xfrm>
            <a:off x="1719753" y="2785335"/>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2</a:t>
            </a:r>
            <a:r>
              <a:rPr baseline="-25000" lang="en-US">
                <a:solidFill>
                  <a:srgbClr val="0000FF"/>
                </a:solidFill>
              </a:rPr>
              <a:t>1</a:t>
            </a:r>
            <a:endParaRPr baseline="-25000">
              <a:solidFill>
                <a:srgbClr val="0000FF"/>
              </a:solidFill>
            </a:endParaRPr>
          </a:p>
        </p:txBody>
      </p:sp>
      <p:sp>
        <p:nvSpPr>
          <p:cNvPr id="242" name="Google Shape;242;p24"/>
          <p:cNvSpPr txBox="1"/>
          <p:nvPr/>
        </p:nvSpPr>
        <p:spPr>
          <a:xfrm>
            <a:off x="1776233" y="3287621"/>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12</a:t>
            </a:r>
            <a:endParaRPr baseline="-25000">
              <a:solidFill>
                <a:srgbClr val="0000FF"/>
              </a:solidFill>
            </a:endParaRPr>
          </a:p>
        </p:txBody>
      </p:sp>
      <p:sp>
        <p:nvSpPr>
          <p:cNvPr id="243" name="Google Shape;243;p24"/>
          <p:cNvSpPr txBox="1"/>
          <p:nvPr/>
        </p:nvSpPr>
        <p:spPr>
          <a:xfrm>
            <a:off x="2973811" y="2647942"/>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1</a:t>
            </a:r>
            <a:r>
              <a:rPr baseline="-25000" lang="en-US">
                <a:solidFill>
                  <a:srgbClr val="0000FF"/>
                </a:solidFill>
              </a:rPr>
              <a:t>11</a:t>
            </a:r>
            <a:endParaRPr baseline="-25000">
              <a:solidFill>
                <a:srgbClr val="0000FF"/>
              </a:solidFill>
            </a:endParaRPr>
          </a:p>
        </p:txBody>
      </p:sp>
      <p:sp>
        <p:nvSpPr>
          <p:cNvPr id="244" name="Google Shape;244;p24"/>
          <p:cNvSpPr txBox="1"/>
          <p:nvPr/>
        </p:nvSpPr>
        <p:spPr>
          <a:xfrm>
            <a:off x="2929132" y="3402174"/>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1</a:t>
            </a:r>
            <a:r>
              <a:rPr baseline="-25000" lang="en-US">
                <a:solidFill>
                  <a:srgbClr val="0000FF"/>
                </a:solidFill>
              </a:rPr>
              <a:t>2</a:t>
            </a:r>
            <a:r>
              <a:rPr baseline="-25000" lang="en-US">
                <a:solidFill>
                  <a:srgbClr val="0000FF"/>
                </a:solidFill>
              </a:rPr>
              <a:t>1</a:t>
            </a:r>
            <a:endParaRPr baseline="-25000">
              <a:solidFill>
                <a:srgbClr val="0000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Learned XOR Model</a:t>
            </a:r>
            <a:endParaRPr/>
          </a:p>
        </p:txBody>
      </p:sp>
      <p:sp>
        <p:nvSpPr>
          <p:cNvPr id="251" name="Google Shape;251;p25"/>
          <p:cNvSpPr txBox="1"/>
          <p:nvPr/>
        </p:nvSpPr>
        <p:spPr>
          <a:xfrm>
            <a:off x="681225" y="1236925"/>
            <a:ext cx="7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Input</a:t>
            </a:r>
            <a:endParaRPr/>
          </a:p>
        </p:txBody>
      </p:sp>
      <p:sp>
        <p:nvSpPr>
          <p:cNvPr id="252" name="Google Shape;252;p25"/>
          <p:cNvSpPr txBox="1"/>
          <p:nvPr/>
        </p:nvSpPr>
        <p:spPr>
          <a:xfrm>
            <a:off x="2205225" y="1236925"/>
            <a:ext cx="8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Hidden</a:t>
            </a:r>
            <a:endParaRPr/>
          </a:p>
        </p:txBody>
      </p:sp>
      <p:sp>
        <p:nvSpPr>
          <p:cNvPr id="253" name="Google Shape;253;p25"/>
          <p:cNvSpPr txBox="1"/>
          <p:nvPr/>
        </p:nvSpPr>
        <p:spPr>
          <a:xfrm>
            <a:off x="3729225" y="1236925"/>
            <a:ext cx="7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 </a:t>
            </a:r>
            <a:endParaRPr/>
          </a:p>
        </p:txBody>
      </p:sp>
      <p:sp>
        <p:nvSpPr>
          <p:cNvPr id="254" name="Google Shape;254;p25"/>
          <p:cNvSpPr/>
          <p:nvPr/>
        </p:nvSpPr>
        <p:spPr>
          <a:xfrm>
            <a:off x="745600" y="2405525"/>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1</a:t>
            </a:r>
            <a:endParaRPr baseline="-25000"/>
          </a:p>
        </p:txBody>
      </p:sp>
      <p:sp>
        <p:nvSpPr>
          <p:cNvPr id="255" name="Google Shape;255;p25"/>
          <p:cNvSpPr/>
          <p:nvPr/>
        </p:nvSpPr>
        <p:spPr>
          <a:xfrm>
            <a:off x="745600" y="3690425"/>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2</a:t>
            </a:r>
            <a:endParaRPr baseline="-25000"/>
          </a:p>
        </p:txBody>
      </p:sp>
      <p:sp>
        <p:nvSpPr>
          <p:cNvPr id="256" name="Google Shape;256;p25"/>
          <p:cNvSpPr/>
          <p:nvPr/>
        </p:nvSpPr>
        <p:spPr>
          <a:xfrm>
            <a:off x="2303750" y="2405525"/>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1</a:t>
            </a:r>
            <a:endParaRPr baseline="-25000"/>
          </a:p>
        </p:txBody>
      </p:sp>
      <p:sp>
        <p:nvSpPr>
          <p:cNvPr id="257" name="Google Shape;257;p25"/>
          <p:cNvSpPr/>
          <p:nvPr/>
        </p:nvSpPr>
        <p:spPr>
          <a:xfrm>
            <a:off x="2303750" y="3690425"/>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2</a:t>
            </a:r>
            <a:endParaRPr baseline="-25000"/>
          </a:p>
        </p:txBody>
      </p:sp>
      <p:sp>
        <p:nvSpPr>
          <p:cNvPr id="258" name="Google Shape;258;p25"/>
          <p:cNvSpPr/>
          <p:nvPr/>
        </p:nvSpPr>
        <p:spPr>
          <a:xfrm>
            <a:off x="3785700" y="2991875"/>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y</a:t>
            </a:r>
            <a:r>
              <a:rPr baseline="-25000" lang="en-US"/>
              <a:t>1</a:t>
            </a:r>
            <a:endParaRPr baseline="-25000"/>
          </a:p>
        </p:txBody>
      </p:sp>
      <p:cxnSp>
        <p:nvCxnSpPr>
          <p:cNvPr id="259" name="Google Shape;259;p25"/>
          <p:cNvCxnSpPr>
            <a:stCxn id="254" idx="6"/>
            <a:endCxn id="256" idx="2"/>
          </p:cNvCxnSpPr>
          <p:nvPr/>
        </p:nvCxnSpPr>
        <p:spPr>
          <a:xfrm>
            <a:off x="1248100" y="2646875"/>
            <a:ext cx="1055700" cy="0"/>
          </a:xfrm>
          <a:prstGeom prst="straightConnector1">
            <a:avLst/>
          </a:prstGeom>
          <a:noFill/>
          <a:ln cap="flat" cmpd="sng" w="9525">
            <a:solidFill>
              <a:schemeClr val="dk2"/>
            </a:solidFill>
            <a:prstDash val="solid"/>
            <a:round/>
            <a:headEnd len="med" w="med" type="none"/>
            <a:tailEnd len="med" w="med" type="stealth"/>
          </a:ln>
        </p:spPr>
      </p:cxnSp>
      <p:cxnSp>
        <p:nvCxnSpPr>
          <p:cNvPr id="260" name="Google Shape;260;p25"/>
          <p:cNvCxnSpPr>
            <a:stCxn id="254" idx="6"/>
            <a:endCxn id="257" idx="2"/>
          </p:cNvCxnSpPr>
          <p:nvPr/>
        </p:nvCxnSpPr>
        <p:spPr>
          <a:xfrm>
            <a:off x="1248100" y="2646875"/>
            <a:ext cx="1055700" cy="1284900"/>
          </a:xfrm>
          <a:prstGeom prst="straightConnector1">
            <a:avLst/>
          </a:prstGeom>
          <a:noFill/>
          <a:ln cap="flat" cmpd="sng" w="9525">
            <a:solidFill>
              <a:schemeClr val="dk2"/>
            </a:solidFill>
            <a:prstDash val="solid"/>
            <a:round/>
            <a:headEnd len="med" w="med" type="none"/>
            <a:tailEnd len="med" w="med" type="stealth"/>
          </a:ln>
        </p:spPr>
      </p:cxnSp>
      <p:cxnSp>
        <p:nvCxnSpPr>
          <p:cNvPr id="261" name="Google Shape;261;p25"/>
          <p:cNvCxnSpPr>
            <a:stCxn id="255" idx="6"/>
            <a:endCxn id="256" idx="2"/>
          </p:cNvCxnSpPr>
          <p:nvPr/>
        </p:nvCxnSpPr>
        <p:spPr>
          <a:xfrm flipH="1" rot="10800000">
            <a:off x="1248100" y="2646875"/>
            <a:ext cx="1055700" cy="1284900"/>
          </a:xfrm>
          <a:prstGeom prst="straightConnector1">
            <a:avLst/>
          </a:prstGeom>
          <a:noFill/>
          <a:ln cap="flat" cmpd="sng" w="9525">
            <a:solidFill>
              <a:schemeClr val="dk2"/>
            </a:solidFill>
            <a:prstDash val="solid"/>
            <a:round/>
            <a:headEnd len="med" w="med" type="none"/>
            <a:tailEnd len="med" w="med" type="stealth"/>
          </a:ln>
        </p:spPr>
      </p:cxnSp>
      <p:cxnSp>
        <p:nvCxnSpPr>
          <p:cNvPr id="262" name="Google Shape;262;p25"/>
          <p:cNvCxnSpPr>
            <a:stCxn id="255" idx="6"/>
            <a:endCxn id="257" idx="2"/>
          </p:cNvCxnSpPr>
          <p:nvPr/>
        </p:nvCxnSpPr>
        <p:spPr>
          <a:xfrm>
            <a:off x="1248100" y="3931775"/>
            <a:ext cx="1055700" cy="0"/>
          </a:xfrm>
          <a:prstGeom prst="straightConnector1">
            <a:avLst/>
          </a:prstGeom>
          <a:noFill/>
          <a:ln cap="flat" cmpd="sng" w="9525">
            <a:solidFill>
              <a:schemeClr val="dk2"/>
            </a:solidFill>
            <a:prstDash val="solid"/>
            <a:round/>
            <a:headEnd len="med" w="med" type="none"/>
            <a:tailEnd len="med" w="med" type="stealth"/>
          </a:ln>
        </p:spPr>
      </p:cxnSp>
      <p:cxnSp>
        <p:nvCxnSpPr>
          <p:cNvPr id="263" name="Google Shape;263;p25"/>
          <p:cNvCxnSpPr>
            <a:stCxn id="256" idx="6"/>
            <a:endCxn id="258" idx="2"/>
          </p:cNvCxnSpPr>
          <p:nvPr/>
        </p:nvCxnSpPr>
        <p:spPr>
          <a:xfrm>
            <a:off x="2806250" y="2646875"/>
            <a:ext cx="979500" cy="586500"/>
          </a:xfrm>
          <a:prstGeom prst="straightConnector1">
            <a:avLst/>
          </a:prstGeom>
          <a:noFill/>
          <a:ln cap="flat" cmpd="sng" w="9525">
            <a:solidFill>
              <a:schemeClr val="dk2"/>
            </a:solidFill>
            <a:prstDash val="solid"/>
            <a:round/>
            <a:headEnd len="med" w="med" type="none"/>
            <a:tailEnd len="med" w="med" type="stealth"/>
          </a:ln>
        </p:spPr>
      </p:cxnSp>
      <p:cxnSp>
        <p:nvCxnSpPr>
          <p:cNvPr id="264" name="Google Shape;264;p25"/>
          <p:cNvCxnSpPr>
            <a:stCxn id="257" idx="6"/>
            <a:endCxn id="258" idx="2"/>
          </p:cNvCxnSpPr>
          <p:nvPr/>
        </p:nvCxnSpPr>
        <p:spPr>
          <a:xfrm flipH="1" rot="10800000">
            <a:off x="2806250" y="3233375"/>
            <a:ext cx="979500" cy="698400"/>
          </a:xfrm>
          <a:prstGeom prst="straightConnector1">
            <a:avLst/>
          </a:prstGeom>
          <a:noFill/>
          <a:ln cap="flat" cmpd="sng" w="9525">
            <a:solidFill>
              <a:schemeClr val="dk2"/>
            </a:solidFill>
            <a:prstDash val="solid"/>
            <a:round/>
            <a:headEnd len="med" w="med" type="none"/>
            <a:tailEnd len="med" w="med" type="stealth"/>
          </a:ln>
        </p:spPr>
      </p:cxnSp>
      <p:sp>
        <p:nvSpPr>
          <p:cNvPr id="265" name="Google Shape;265;p25"/>
          <p:cNvSpPr/>
          <p:nvPr/>
        </p:nvSpPr>
        <p:spPr>
          <a:xfrm>
            <a:off x="1977450" y="1832750"/>
            <a:ext cx="5025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1.5</a:t>
            </a:r>
            <a:endParaRPr baseline="-25000">
              <a:solidFill>
                <a:srgbClr val="0000FF"/>
              </a:solidFill>
            </a:endParaRPr>
          </a:p>
        </p:txBody>
      </p:sp>
      <p:sp>
        <p:nvSpPr>
          <p:cNvPr id="266" name="Google Shape;266;p25"/>
          <p:cNvSpPr/>
          <p:nvPr/>
        </p:nvSpPr>
        <p:spPr>
          <a:xfrm>
            <a:off x="1977450" y="4489075"/>
            <a:ext cx="5025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1.5</a:t>
            </a:r>
            <a:endParaRPr baseline="-25000">
              <a:solidFill>
                <a:srgbClr val="0000FF"/>
              </a:solidFill>
            </a:endParaRPr>
          </a:p>
        </p:txBody>
      </p:sp>
      <p:sp>
        <p:nvSpPr>
          <p:cNvPr id="267" name="Google Shape;267;p25"/>
          <p:cNvSpPr/>
          <p:nvPr/>
        </p:nvSpPr>
        <p:spPr>
          <a:xfrm>
            <a:off x="3541350" y="2181550"/>
            <a:ext cx="3423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5</a:t>
            </a:r>
            <a:endParaRPr baseline="-25000">
              <a:solidFill>
                <a:srgbClr val="0000FF"/>
              </a:solidFill>
            </a:endParaRPr>
          </a:p>
        </p:txBody>
      </p:sp>
      <p:cxnSp>
        <p:nvCxnSpPr>
          <p:cNvPr id="268" name="Google Shape;268;p25"/>
          <p:cNvCxnSpPr>
            <a:stCxn id="265" idx="2"/>
            <a:endCxn id="256" idx="1"/>
          </p:cNvCxnSpPr>
          <p:nvPr/>
        </p:nvCxnSpPr>
        <p:spPr>
          <a:xfrm>
            <a:off x="2228700" y="2163650"/>
            <a:ext cx="148500" cy="312600"/>
          </a:xfrm>
          <a:prstGeom prst="straightConnector1">
            <a:avLst/>
          </a:prstGeom>
          <a:noFill/>
          <a:ln cap="flat" cmpd="sng" w="9525">
            <a:solidFill>
              <a:schemeClr val="dk2"/>
            </a:solidFill>
            <a:prstDash val="solid"/>
            <a:round/>
            <a:headEnd len="med" w="med" type="none"/>
            <a:tailEnd len="med" w="med" type="stealth"/>
          </a:ln>
        </p:spPr>
      </p:cxnSp>
      <p:cxnSp>
        <p:nvCxnSpPr>
          <p:cNvPr id="269" name="Google Shape;269;p25"/>
          <p:cNvCxnSpPr>
            <a:stCxn id="266" idx="0"/>
            <a:endCxn id="257" idx="3"/>
          </p:cNvCxnSpPr>
          <p:nvPr/>
        </p:nvCxnSpPr>
        <p:spPr>
          <a:xfrm flipH="1" rot="10800000">
            <a:off x="2228700" y="4102375"/>
            <a:ext cx="148500" cy="386700"/>
          </a:xfrm>
          <a:prstGeom prst="straightConnector1">
            <a:avLst/>
          </a:prstGeom>
          <a:noFill/>
          <a:ln cap="flat" cmpd="sng" w="9525">
            <a:solidFill>
              <a:schemeClr val="dk2"/>
            </a:solidFill>
            <a:prstDash val="solid"/>
            <a:round/>
            <a:headEnd len="med" w="med" type="none"/>
            <a:tailEnd len="med" w="med" type="stealth"/>
          </a:ln>
        </p:spPr>
      </p:cxnSp>
      <p:cxnSp>
        <p:nvCxnSpPr>
          <p:cNvPr id="270" name="Google Shape;270;p25"/>
          <p:cNvCxnSpPr>
            <a:stCxn id="267" idx="2"/>
            <a:endCxn id="258" idx="1"/>
          </p:cNvCxnSpPr>
          <p:nvPr/>
        </p:nvCxnSpPr>
        <p:spPr>
          <a:xfrm>
            <a:off x="3712500" y="2512450"/>
            <a:ext cx="146700" cy="550200"/>
          </a:xfrm>
          <a:prstGeom prst="straightConnector1">
            <a:avLst/>
          </a:prstGeom>
          <a:noFill/>
          <a:ln cap="flat" cmpd="sng" w="9525">
            <a:solidFill>
              <a:schemeClr val="dk2"/>
            </a:solidFill>
            <a:prstDash val="solid"/>
            <a:round/>
            <a:headEnd len="med" w="med" type="none"/>
            <a:tailEnd len="med" w="med" type="stealth"/>
          </a:ln>
        </p:spPr>
      </p:cxnSp>
      <p:sp>
        <p:nvSpPr>
          <p:cNvPr id="271" name="Google Shape;271;p25"/>
          <p:cNvSpPr txBox="1"/>
          <p:nvPr/>
        </p:nvSpPr>
        <p:spPr>
          <a:xfrm>
            <a:off x="1554200" y="2404789"/>
            <a:ext cx="348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-3</a:t>
            </a:r>
            <a:endParaRPr baseline="-25000">
              <a:solidFill>
                <a:srgbClr val="0000FF"/>
              </a:solidFill>
            </a:endParaRPr>
          </a:p>
        </p:txBody>
      </p:sp>
      <p:sp>
        <p:nvSpPr>
          <p:cNvPr id="272" name="Google Shape;272;p25"/>
          <p:cNvSpPr txBox="1"/>
          <p:nvPr/>
        </p:nvSpPr>
        <p:spPr>
          <a:xfrm>
            <a:off x="1557903" y="3716164"/>
            <a:ext cx="348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-3</a:t>
            </a:r>
            <a:endParaRPr baseline="-25000">
              <a:solidFill>
                <a:srgbClr val="0000FF"/>
              </a:solidFill>
            </a:endParaRPr>
          </a:p>
        </p:txBody>
      </p:sp>
      <p:sp>
        <p:nvSpPr>
          <p:cNvPr id="273" name="Google Shape;273;p25"/>
          <p:cNvSpPr txBox="1"/>
          <p:nvPr/>
        </p:nvSpPr>
        <p:spPr>
          <a:xfrm>
            <a:off x="1393708" y="2805040"/>
            <a:ext cx="281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3</a:t>
            </a:r>
            <a:endParaRPr baseline="-25000">
              <a:solidFill>
                <a:srgbClr val="0000FF"/>
              </a:solidFill>
            </a:endParaRPr>
          </a:p>
        </p:txBody>
      </p:sp>
      <p:sp>
        <p:nvSpPr>
          <p:cNvPr id="274" name="Google Shape;274;p25"/>
          <p:cNvSpPr txBox="1"/>
          <p:nvPr/>
        </p:nvSpPr>
        <p:spPr>
          <a:xfrm>
            <a:off x="1413152" y="3336900"/>
            <a:ext cx="281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3</a:t>
            </a:r>
            <a:endParaRPr baseline="-25000">
              <a:solidFill>
                <a:srgbClr val="0000FF"/>
              </a:solidFill>
            </a:endParaRPr>
          </a:p>
        </p:txBody>
      </p:sp>
      <p:sp>
        <p:nvSpPr>
          <p:cNvPr id="275" name="Google Shape;275;p25"/>
          <p:cNvSpPr txBox="1"/>
          <p:nvPr/>
        </p:nvSpPr>
        <p:spPr>
          <a:xfrm>
            <a:off x="3037292" y="2704443"/>
            <a:ext cx="359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-5</a:t>
            </a:r>
            <a:endParaRPr baseline="-25000">
              <a:solidFill>
                <a:srgbClr val="0000FF"/>
              </a:solidFill>
            </a:endParaRPr>
          </a:p>
        </p:txBody>
      </p:sp>
      <p:sp>
        <p:nvSpPr>
          <p:cNvPr id="276" name="Google Shape;276;p25"/>
          <p:cNvSpPr txBox="1"/>
          <p:nvPr/>
        </p:nvSpPr>
        <p:spPr>
          <a:xfrm>
            <a:off x="3005327" y="3458670"/>
            <a:ext cx="359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-5</a:t>
            </a:r>
            <a:endParaRPr baseline="-25000">
              <a:solidFill>
                <a:srgbClr val="0000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6"/>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Learned XOR Model</a:t>
            </a:r>
            <a:endParaRPr/>
          </a:p>
        </p:txBody>
      </p:sp>
      <p:sp>
        <p:nvSpPr>
          <p:cNvPr id="283" name="Google Shape;283;p26"/>
          <p:cNvSpPr txBox="1"/>
          <p:nvPr/>
        </p:nvSpPr>
        <p:spPr>
          <a:xfrm>
            <a:off x="681225" y="1236925"/>
            <a:ext cx="7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Input</a:t>
            </a:r>
            <a:endParaRPr/>
          </a:p>
        </p:txBody>
      </p:sp>
      <p:sp>
        <p:nvSpPr>
          <p:cNvPr id="284" name="Google Shape;284;p26"/>
          <p:cNvSpPr txBox="1"/>
          <p:nvPr/>
        </p:nvSpPr>
        <p:spPr>
          <a:xfrm>
            <a:off x="2205225" y="1236925"/>
            <a:ext cx="8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Hidden</a:t>
            </a:r>
            <a:endParaRPr/>
          </a:p>
        </p:txBody>
      </p:sp>
      <p:sp>
        <p:nvSpPr>
          <p:cNvPr id="285" name="Google Shape;285;p26"/>
          <p:cNvSpPr txBox="1"/>
          <p:nvPr/>
        </p:nvSpPr>
        <p:spPr>
          <a:xfrm>
            <a:off x="3729225" y="1236925"/>
            <a:ext cx="7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 </a:t>
            </a:r>
            <a:endParaRPr/>
          </a:p>
        </p:txBody>
      </p:sp>
      <p:sp>
        <p:nvSpPr>
          <p:cNvPr id="286" name="Google Shape;286;p26"/>
          <p:cNvSpPr/>
          <p:nvPr/>
        </p:nvSpPr>
        <p:spPr>
          <a:xfrm>
            <a:off x="745600" y="2405525"/>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1</a:t>
            </a:r>
            <a:endParaRPr baseline="-25000"/>
          </a:p>
        </p:txBody>
      </p:sp>
      <p:sp>
        <p:nvSpPr>
          <p:cNvPr id="287" name="Google Shape;287;p26"/>
          <p:cNvSpPr/>
          <p:nvPr/>
        </p:nvSpPr>
        <p:spPr>
          <a:xfrm>
            <a:off x="745600" y="3690425"/>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2</a:t>
            </a:r>
            <a:endParaRPr baseline="-25000"/>
          </a:p>
        </p:txBody>
      </p:sp>
      <p:sp>
        <p:nvSpPr>
          <p:cNvPr id="288" name="Google Shape;288;p26"/>
          <p:cNvSpPr/>
          <p:nvPr/>
        </p:nvSpPr>
        <p:spPr>
          <a:xfrm>
            <a:off x="2303750" y="2405525"/>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1</a:t>
            </a:r>
            <a:endParaRPr baseline="-25000"/>
          </a:p>
        </p:txBody>
      </p:sp>
      <p:sp>
        <p:nvSpPr>
          <p:cNvPr id="289" name="Google Shape;289;p26"/>
          <p:cNvSpPr/>
          <p:nvPr/>
        </p:nvSpPr>
        <p:spPr>
          <a:xfrm>
            <a:off x="2303750" y="3690425"/>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2</a:t>
            </a:r>
            <a:endParaRPr baseline="-25000"/>
          </a:p>
        </p:txBody>
      </p:sp>
      <p:sp>
        <p:nvSpPr>
          <p:cNvPr id="290" name="Google Shape;290;p26"/>
          <p:cNvSpPr/>
          <p:nvPr/>
        </p:nvSpPr>
        <p:spPr>
          <a:xfrm>
            <a:off x="3785700" y="2991875"/>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y</a:t>
            </a:r>
            <a:r>
              <a:rPr baseline="-25000" lang="en-US"/>
              <a:t>1</a:t>
            </a:r>
            <a:endParaRPr baseline="-25000"/>
          </a:p>
        </p:txBody>
      </p:sp>
      <p:cxnSp>
        <p:nvCxnSpPr>
          <p:cNvPr id="291" name="Google Shape;291;p26"/>
          <p:cNvCxnSpPr>
            <a:stCxn id="286" idx="6"/>
            <a:endCxn id="288" idx="2"/>
          </p:cNvCxnSpPr>
          <p:nvPr/>
        </p:nvCxnSpPr>
        <p:spPr>
          <a:xfrm>
            <a:off x="1248100" y="2646875"/>
            <a:ext cx="1055700" cy="0"/>
          </a:xfrm>
          <a:prstGeom prst="straightConnector1">
            <a:avLst/>
          </a:prstGeom>
          <a:noFill/>
          <a:ln cap="flat" cmpd="sng" w="9525">
            <a:solidFill>
              <a:schemeClr val="dk2"/>
            </a:solidFill>
            <a:prstDash val="solid"/>
            <a:round/>
            <a:headEnd len="med" w="med" type="none"/>
            <a:tailEnd len="med" w="med" type="stealth"/>
          </a:ln>
        </p:spPr>
      </p:cxnSp>
      <p:cxnSp>
        <p:nvCxnSpPr>
          <p:cNvPr id="292" name="Google Shape;292;p26"/>
          <p:cNvCxnSpPr>
            <a:stCxn id="286" idx="6"/>
            <a:endCxn id="289" idx="2"/>
          </p:cNvCxnSpPr>
          <p:nvPr/>
        </p:nvCxnSpPr>
        <p:spPr>
          <a:xfrm>
            <a:off x="1248100" y="2646875"/>
            <a:ext cx="1055700" cy="1284900"/>
          </a:xfrm>
          <a:prstGeom prst="straightConnector1">
            <a:avLst/>
          </a:prstGeom>
          <a:noFill/>
          <a:ln cap="flat" cmpd="sng" w="9525">
            <a:solidFill>
              <a:schemeClr val="dk2"/>
            </a:solidFill>
            <a:prstDash val="solid"/>
            <a:round/>
            <a:headEnd len="med" w="med" type="none"/>
            <a:tailEnd len="med" w="med" type="stealth"/>
          </a:ln>
        </p:spPr>
      </p:cxnSp>
      <p:cxnSp>
        <p:nvCxnSpPr>
          <p:cNvPr id="293" name="Google Shape;293;p26"/>
          <p:cNvCxnSpPr>
            <a:stCxn id="287" idx="6"/>
            <a:endCxn id="288" idx="2"/>
          </p:cNvCxnSpPr>
          <p:nvPr/>
        </p:nvCxnSpPr>
        <p:spPr>
          <a:xfrm flipH="1" rot="10800000">
            <a:off x="1248100" y="2646875"/>
            <a:ext cx="1055700" cy="1284900"/>
          </a:xfrm>
          <a:prstGeom prst="straightConnector1">
            <a:avLst/>
          </a:prstGeom>
          <a:noFill/>
          <a:ln cap="flat" cmpd="sng" w="9525">
            <a:solidFill>
              <a:schemeClr val="dk2"/>
            </a:solidFill>
            <a:prstDash val="solid"/>
            <a:round/>
            <a:headEnd len="med" w="med" type="none"/>
            <a:tailEnd len="med" w="med" type="stealth"/>
          </a:ln>
        </p:spPr>
      </p:cxnSp>
      <p:cxnSp>
        <p:nvCxnSpPr>
          <p:cNvPr id="294" name="Google Shape;294;p26"/>
          <p:cNvCxnSpPr>
            <a:stCxn id="287" idx="6"/>
            <a:endCxn id="289" idx="2"/>
          </p:cNvCxnSpPr>
          <p:nvPr/>
        </p:nvCxnSpPr>
        <p:spPr>
          <a:xfrm>
            <a:off x="1248100" y="3931775"/>
            <a:ext cx="1055700" cy="0"/>
          </a:xfrm>
          <a:prstGeom prst="straightConnector1">
            <a:avLst/>
          </a:prstGeom>
          <a:noFill/>
          <a:ln cap="flat" cmpd="sng" w="9525">
            <a:solidFill>
              <a:schemeClr val="dk2"/>
            </a:solidFill>
            <a:prstDash val="solid"/>
            <a:round/>
            <a:headEnd len="med" w="med" type="none"/>
            <a:tailEnd len="med" w="med" type="stealth"/>
          </a:ln>
        </p:spPr>
      </p:cxnSp>
      <p:cxnSp>
        <p:nvCxnSpPr>
          <p:cNvPr id="295" name="Google Shape;295;p26"/>
          <p:cNvCxnSpPr>
            <a:stCxn id="288" idx="6"/>
            <a:endCxn id="290" idx="2"/>
          </p:cNvCxnSpPr>
          <p:nvPr/>
        </p:nvCxnSpPr>
        <p:spPr>
          <a:xfrm>
            <a:off x="2806250" y="2646875"/>
            <a:ext cx="979500" cy="586500"/>
          </a:xfrm>
          <a:prstGeom prst="straightConnector1">
            <a:avLst/>
          </a:prstGeom>
          <a:noFill/>
          <a:ln cap="flat" cmpd="sng" w="9525">
            <a:solidFill>
              <a:schemeClr val="dk2"/>
            </a:solidFill>
            <a:prstDash val="solid"/>
            <a:round/>
            <a:headEnd len="med" w="med" type="none"/>
            <a:tailEnd len="med" w="med" type="stealth"/>
          </a:ln>
        </p:spPr>
      </p:cxnSp>
      <p:cxnSp>
        <p:nvCxnSpPr>
          <p:cNvPr id="296" name="Google Shape;296;p26"/>
          <p:cNvCxnSpPr>
            <a:stCxn id="289" idx="6"/>
            <a:endCxn id="290" idx="2"/>
          </p:cNvCxnSpPr>
          <p:nvPr/>
        </p:nvCxnSpPr>
        <p:spPr>
          <a:xfrm flipH="1" rot="10800000">
            <a:off x="2806250" y="3233375"/>
            <a:ext cx="979500" cy="698400"/>
          </a:xfrm>
          <a:prstGeom prst="straightConnector1">
            <a:avLst/>
          </a:prstGeom>
          <a:noFill/>
          <a:ln cap="flat" cmpd="sng" w="9525">
            <a:solidFill>
              <a:schemeClr val="dk2"/>
            </a:solidFill>
            <a:prstDash val="solid"/>
            <a:round/>
            <a:headEnd len="med" w="med" type="none"/>
            <a:tailEnd len="med" w="med" type="stealth"/>
          </a:ln>
        </p:spPr>
      </p:cxnSp>
      <p:sp>
        <p:nvSpPr>
          <p:cNvPr id="297" name="Google Shape;297;p26"/>
          <p:cNvSpPr/>
          <p:nvPr/>
        </p:nvSpPr>
        <p:spPr>
          <a:xfrm>
            <a:off x="1977450" y="1832750"/>
            <a:ext cx="5025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1.5</a:t>
            </a:r>
            <a:endParaRPr baseline="-25000">
              <a:solidFill>
                <a:srgbClr val="0000FF"/>
              </a:solidFill>
            </a:endParaRPr>
          </a:p>
        </p:txBody>
      </p:sp>
      <p:sp>
        <p:nvSpPr>
          <p:cNvPr id="298" name="Google Shape;298;p26"/>
          <p:cNvSpPr/>
          <p:nvPr/>
        </p:nvSpPr>
        <p:spPr>
          <a:xfrm>
            <a:off x="1977450" y="4489075"/>
            <a:ext cx="5025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1.5</a:t>
            </a:r>
            <a:endParaRPr baseline="-25000">
              <a:solidFill>
                <a:srgbClr val="0000FF"/>
              </a:solidFill>
            </a:endParaRPr>
          </a:p>
        </p:txBody>
      </p:sp>
      <p:sp>
        <p:nvSpPr>
          <p:cNvPr id="299" name="Google Shape;299;p26"/>
          <p:cNvSpPr/>
          <p:nvPr/>
        </p:nvSpPr>
        <p:spPr>
          <a:xfrm>
            <a:off x="3541350" y="2181550"/>
            <a:ext cx="3423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5</a:t>
            </a:r>
            <a:endParaRPr baseline="-25000">
              <a:solidFill>
                <a:srgbClr val="0000FF"/>
              </a:solidFill>
            </a:endParaRPr>
          </a:p>
        </p:txBody>
      </p:sp>
      <p:cxnSp>
        <p:nvCxnSpPr>
          <p:cNvPr id="300" name="Google Shape;300;p26"/>
          <p:cNvCxnSpPr>
            <a:stCxn id="297" idx="2"/>
            <a:endCxn id="288" idx="1"/>
          </p:cNvCxnSpPr>
          <p:nvPr/>
        </p:nvCxnSpPr>
        <p:spPr>
          <a:xfrm>
            <a:off x="2228700" y="2163650"/>
            <a:ext cx="148500" cy="312600"/>
          </a:xfrm>
          <a:prstGeom prst="straightConnector1">
            <a:avLst/>
          </a:prstGeom>
          <a:noFill/>
          <a:ln cap="flat" cmpd="sng" w="9525">
            <a:solidFill>
              <a:schemeClr val="dk2"/>
            </a:solidFill>
            <a:prstDash val="solid"/>
            <a:round/>
            <a:headEnd len="med" w="med" type="none"/>
            <a:tailEnd len="med" w="med" type="stealth"/>
          </a:ln>
        </p:spPr>
      </p:cxnSp>
      <p:cxnSp>
        <p:nvCxnSpPr>
          <p:cNvPr id="301" name="Google Shape;301;p26"/>
          <p:cNvCxnSpPr>
            <a:stCxn id="298" idx="0"/>
            <a:endCxn id="289" idx="3"/>
          </p:cNvCxnSpPr>
          <p:nvPr/>
        </p:nvCxnSpPr>
        <p:spPr>
          <a:xfrm flipH="1" rot="10800000">
            <a:off x="2228700" y="4102375"/>
            <a:ext cx="148500" cy="386700"/>
          </a:xfrm>
          <a:prstGeom prst="straightConnector1">
            <a:avLst/>
          </a:prstGeom>
          <a:noFill/>
          <a:ln cap="flat" cmpd="sng" w="9525">
            <a:solidFill>
              <a:schemeClr val="dk2"/>
            </a:solidFill>
            <a:prstDash val="solid"/>
            <a:round/>
            <a:headEnd len="med" w="med" type="none"/>
            <a:tailEnd len="med" w="med" type="stealth"/>
          </a:ln>
        </p:spPr>
      </p:cxnSp>
      <p:cxnSp>
        <p:nvCxnSpPr>
          <p:cNvPr id="302" name="Google Shape;302;p26"/>
          <p:cNvCxnSpPr>
            <a:stCxn id="299" idx="2"/>
            <a:endCxn id="290" idx="1"/>
          </p:cNvCxnSpPr>
          <p:nvPr/>
        </p:nvCxnSpPr>
        <p:spPr>
          <a:xfrm>
            <a:off x="3712500" y="2512450"/>
            <a:ext cx="146700" cy="550200"/>
          </a:xfrm>
          <a:prstGeom prst="straightConnector1">
            <a:avLst/>
          </a:prstGeom>
          <a:noFill/>
          <a:ln cap="flat" cmpd="sng" w="9525">
            <a:solidFill>
              <a:schemeClr val="dk2"/>
            </a:solidFill>
            <a:prstDash val="solid"/>
            <a:round/>
            <a:headEnd len="med" w="med" type="none"/>
            <a:tailEnd len="med" w="med" type="stealth"/>
          </a:ln>
        </p:spPr>
      </p:cxnSp>
      <p:sp>
        <p:nvSpPr>
          <p:cNvPr id="303" name="Google Shape;303;p26"/>
          <p:cNvSpPr txBox="1"/>
          <p:nvPr/>
        </p:nvSpPr>
        <p:spPr>
          <a:xfrm>
            <a:off x="1554200" y="2404789"/>
            <a:ext cx="348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-3</a:t>
            </a:r>
            <a:endParaRPr baseline="-25000">
              <a:solidFill>
                <a:srgbClr val="0000FF"/>
              </a:solidFill>
            </a:endParaRPr>
          </a:p>
        </p:txBody>
      </p:sp>
      <p:sp>
        <p:nvSpPr>
          <p:cNvPr id="304" name="Google Shape;304;p26"/>
          <p:cNvSpPr txBox="1"/>
          <p:nvPr/>
        </p:nvSpPr>
        <p:spPr>
          <a:xfrm>
            <a:off x="1557903" y="3716164"/>
            <a:ext cx="348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-3</a:t>
            </a:r>
            <a:endParaRPr baseline="-25000">
              <a:solidFill>
                <a:srgbClr val="0000FF"/>
              </a:solidFill>
            </a:endParaRPr>
          </a:p>
        </p:txBody>
      </p:sp>
      <p:sp>
        <p:nvSpPr>
          <p:cNvPr id="305" name="Google Shape;305;p26"/>
          <p:cNvSpPr txBox="1"/>
          <p:nvPr/>
        </p:nvSpPr>
        <p:spPr>
          <a:xfrm>
            <a:off x="1393708" y="2805040"/>
            <a:ext cx="281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3</a:t>
            </a:r>
            <a:endParaRPr baseline="-25000">
              <a:solidFill>
                <a:srgbClr val="0000FF"/>
              </a:solidFill>
            </a:endParaRPr>
          </a:p>
        </p:txBody>
      </p:sp>
      <p:sp>
        <p:nvSpPr>
          <p:cNvPr id="306" name="Google Shape;306;p26"/>
          <p:cNvSpPr txBox="1"/>
          <p:nvPr/>
        </p:nvSpPr>
        <p:spPr>
          <a:xfrm>
            <a:off x="1413152" y="3336900"/>
            <a:ext cx="281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3</a:t>
            </a:r>
            <a:endParaRPr baseline="-25000">
              <a:solidFill>
                <a:srgbClr val="0000FF"/>
              </a:solidFill>
            </a:endParaRPr>
          </a:p>
        </p:txBody>
      </p:sp>
      <p:sp>
        <p:nvSpPr>
          <p:cNvPr id="307" name="Google Shape;307;p26"/>
          <p:cNvSpPr txBox="1"/>
          <p:nvPr/>
        </p:nvSpPr>
        <p:spPr>
          <a:xfrm>
            <a:off x="3037292" y="2704443"/>
            <a:ext cx="359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-5</a:t>
            </a:r>
            <a:endParaRPr baseline="-25000">
              <a:solidFill>
                <a:srgbClr val="0000FF"/>
              </a:solidFill>
            </a:endParaRPr>
          </a:p>
        </p:txBody>
      </p:sp>
      <p:sp>
        <p:nvSpPr>
          <p:cNvPr id="308" name="Google Shape;308;p26"/>
          <p:cNvSpPr txBox="1"/>
          <p:nvPr/>
        </p:nvSpPr>
        <p:spPr>
          <a:xfrm>
            <a:off x="3005327" y="3458670"/>
            <a:ext cx="359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-5</a:t>
            </a:r>
            <a:endParaRPr baseline="-25000">
              <a:solidFill>
                <a:srgbClr val="0000FF"/>
              </a:solidFill>
            </a:endParaRPr>
          </a:p>
        </p:txBody>
      </p:sp>
      <p:graphicFrame>
        <p:nvGraphicFramePr>
          <p:cNvPr id="309" name="Google Shape;309;p26"/>
          <p:cNvGraphicFramePr/>
          <p:nvPr/>
        </p:nvGraphicFramePr>
        <p:xfrm>
          <a:off x="4862350" y="2881200"/>
          <a:ext cx="3000000" cy="3000000"/>
        </p:xfrm>
        <a:graphic>
          <a:graphicData uri="http://schemas.openxmlformats.org/drawingml/2006/table">
            <a:tbl>
              <a:tblPr>
                <a:noFill/>
                <a:tableStyleId>{401D73E5-9CC4-48AA-A751-8C3B44302CCD}</a:tableStyleId>
              </a:tblPr>
              <a:tblGrid>
                <a:gridCol w="412850"/>
                <a:gridCol w="422250"/>
                <a:gridCol w="940975"/>
                <a:gridCol w="1201075"/>
                <a:gridCol w="1132100"/>
              </a:tblGrid>
              <a:tr h="396200">
                <a:tc>
                  <a:txBody>
                    <a:bodyPr/>
                    <a:lstStyle/>
                    <a:p>
                      <a:pPr indent="0" lvl="0" marL="0" rtl="0" algn="ctr">
                        <a:spcBef>
                          <a:spcPts val="0"/>
                        </a:spcBef>
                        <a:spcAft>
                          <a:spcPts val="0"/>
                        </a:spcAft>
                        <a:buNone/>
                      </a:pPr>
                      <a:r>
                        <a:rPr b="1" lang="en-US"/>
                        <a:t>x</a:t>
                      </a:r>
                      <a:r>
                        <a:rPr b="1" baseline="-25000" lang="en-US"/>
                        <a:t>1</a:t>
                      </a:r>
                      <a:endParaRPr b="1" baseline="-25000"/>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x</a:t>
                      </a:r>
                      <a:r>
                        <a:rPr b="1" baseline="-25000" lang="en-US"/>
                        <a:t>2</a:t>
                      </a:r>
                      <a:endParaRPr b="1" baseline="-25000"/>
                    </a:p>
                  </a:txBody>
                  <a:tcPr marT="91425" marB="91425" marR="91425" marL="91425">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h</a:t>
                      </a:r>
                      <a:r>
                        <a:rPr b="1" baseline="-25000" lang="en-US"/>
                        <a:t>1</a:t>
                      </a:r>
                      <a:endParaRPr b="1" baseline="-25000"/>
                    </a:p>
                  </a:txBody>
                  <a:tcPr marT="91425" marB="91425" marR="91425" marL="91425">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h</a:t>
                      </a:r>
                      <a:r>
                        <a:rPr b="1" baseline="-25000" lang="en-US"/>
                        <a:t>2</a:t>
                      </a:r>
                      <a:endParaRPr b="1" baseline="-25000"/>
                    </a:p>
                  </a:txBody>
                  <a:tcPr marT="91425" marB="91425" marR="91425" marL="91425">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y</a:t>
                      </a:r>
                      <a:endParaRPr b="1"/>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r>
              <a:tr h="39620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T cap="flat" cmpd="sng" w="9525">
                      <a:solidFill>
                        <a:srgbClr val="434343"/>
                      </a:solidFill>
                      <a:prstDash val="solid"/>
                      <a:round/>
                      <a:headEnd len="sm" w="sm" type="none"/>
                      <a:tailEnd len="sm" w="sm" type="none"/>
                    </a:lnT>
                    <a:solidFill>
                      <a:srgbClr val="D9D9D9"/>
                    </a:solidFill>
                  </a:tcPr>
                </a:tc>
                <a:tc>
                  <a:txBody>
                    <a:bodyPr/>
                    <a:lstStyle/>
                    <a:p>
                      <a:pPr indent="0" lvl="0" marL="0" rtl="0" algn="ctr">
                        <a:spcBef>
                          <a:spcPts val="0"/>
                        </a:spcBef>
                        <a:spcAft>
                          <a:spcPts val="0"/>
                        </a:spcAft>
                        <a:buNone/>
                      </a:pPr>
                      <a:r>
                        <a:rPr lang="en-US"/>
                        <a:t>1</a:t>
                      </a:r>
                      <a:endParaRPr/>
                    </a:p>
                  </a:txBody>
                  <a:tcPr marT="91425" marB="91425" marR="91425" marL="91425">
                    <a:lnT cap="flat" cmpd="sng" w="9525">
                      <a:solidFill>
                        <a:srgbClr val="434343"/>
                      </a:solidFill>
                      <a:prstDash val="solid"/>
                      <a:round/>
                      <a:headEnd len="sm" w="sm" type="none"/>
                      <a:tailEnd len="sm" w="sm" type="none"/>
                    </a:lnT>
                    <a:solidFill>
                      <a:srgbClr val="D9D9D9"/>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solidFill>
                      <a:srgbClr val="D9EAD3"/>
                    </a:solidFill>
                  </a:tcPr>
                </a:tc>
              </a:tr>
              <a:tr h="39620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9620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9620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B cap="flat" cmpd="sng" w="9525">
                      <a:solidFill>
                        <a:srgbClr val="434343"/>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US"/>
                        <a:t>1</a:t>
                      </a:r>
                      <a:endParaRPr/>
                    </a:p>
                  </a:txBody>
                  <a:tcPr marT="91425" marB="91425" marR="91425" marL="91425">
                    <a:lnB cap="flat" cmpd="sng" w="9525">
                      <a:solidFill>
                        <a:srgbClr val="434343"/>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lnB cap="flat" cmpd="sng" w="9525">
                      <a:solidFill>
                        <a:srgbClr val="434343"/>
                      </a:solidFill>
                      <a:prstDash val="solid"/>
                      <a:round/>
                      <a:headEnd len="sm" w="sm" type="none"/>
                      <a:tailEnd len="sm" w="sm" type="none"/>
                    </a:lnB>
                    <a:solidFill>
                      <a:srgbClr val="D9EAD3"/>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7"/>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Initialization</a:t>
            </a:r>
            <a:endParaRPr/>
          </a:p>
        </p:txBody>
      </p:sp>
      <p:sp>
        <p:nvSpPr>
          <p:cNvPr id="316" name="Google Shape;316;p27"/>
          <p:cNvSpPr txBox="1"/>
          <p:nvPr/>
        </p:nvSpPr>
        <p:spPr>
          <a:xfrm>
            <a:off x="308075" y="1182425"/>
            <a:ext cx="3369900" cy="1698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US" sz="1800"/>
              <a:t>Training 100 models from different initializations show a range of loss patterns</a:t>
            </a:r>
            <a:endParaRPr sz="1800"/>
          </a:p>
          <a:p>
            <a:pPr indent="0" lvl="0" marL="457200" rtl="0" algn="l">
              <a:spcBef>
                <a:spcPts val="1000"/>
              </a:spcBef>
              <a:spcAft>
                <a:spcPts val="0"/>
              </a:spcAft>
              <a:buNone/>
            </a:pPr>
            <a:r>
              <a:t/>
            </a:r>
            <a:endParaRPr sz="1800"/>
          </a:p>
        </p:txBody>
      </p:sp>
      <p:pic>
        <p:nvPicPr>
          <p:cNvPr id="317" name="Google Shape;317;p27"/>
          <p:cNvPicPr preferRelativeResize="0"/>
          <p:nvPr/>
        </p:nvPicPr>
        <p:blipFill>
          <a:blip r:embed="rId3">
            <a:alphaModFix/>
          </a:blip>
          <a:stretch>
            <a:fillRect/>
          </a:stretch>
        </p:blipFill>
        <p:spPr>
          <a:xfrm>
            <a:off x="3934775" y="1208575"/>
            <a:ext cx="5150775" cy="3452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8"/>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Initialization</a:t>
            </a:r>
            <a:endParaRPr/>
          </a:p>
        </p:txBody>
      </p:sp>
      <p:sp>
        <p:nvSpPr>
          <p:cNvPr id="324" name="Google Shape;324;p28"/>
          <p:cNvSpPr txBox="1"/>
          <p:nvPr/>
        </p:nvSpPr>
        <p:spPr>
          <a:xfrm>
            <a:off x="308075" y="1182425"/>
            <a:ext cx="3369900" cy="3340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US" sz="1800"/>
              <a:t>Training 100 models from different initializations show a range of loss patterns</a:t>
            </a:r>
            <a:endParaRPr sz="1800"/>
          </a:p>
          <a:p>
            <a:pPr indent="-342900" lvl="0" marL="457200" rtl="0" algn="l">
              <a:spcBef>
                <a:spcPts val="1000"/>
              </a:spcBef>
              <a:spcAft>
                <a:spcPts val="0"/>
              </a:spcAft>
              <a:buSzPts val="1800"/>
              <a:buChar char="●"/>
            </a:pPr>
            <a:r>
              <a:rPr lang="en-US" sz="1800"/>
              <a:t>Some fail to reach 0 loss</a:t>
            </a:r>
            <a:endParaRPr sz="1800"/>
          </a:p>
          <a:p>
            <a:pPr indent="-342900" lvl="0" marL="457200" rtl="0" algn="l">
              <a:spcBef>
                <a:spcPts val="1000"/>
              </a:spcBef>
              <a:spcAft>
                <a:spcPts val="0"/>
              </a:spcAft>
              <a:buSzPts val="1800"/>
              <a:buChar char="●"/>
            </a:pPr>
            <a:r>
              <a:rPr lang="en-US" sz="1800"/>
              <a:t>Some seem to get stuck for a while</a:t>
            </a:r>
            <a:endParaRPr sz="1800"/>
          </a:p>
          <a:p>
            <a:pPr indent="-342900" lvl="0" marL="457200" rtl="0" algn="l">
              <a:spcBef>
                <a:spcPts val="1000"/>
              </a:spcBef>
              <a:spcAft>
                <a:spcPts val="0"/>
              </a:spcAft>
              <a:buSzPts val="1800"/>
              <a:buChar char="●"/>
            </a:pPr>
            <a:r>
              <a:rPr lang="en-US" sz="1800"/>
              <a:t>Suggests a pretty complex loss function (in 9 dimensions)</a:t>
            </a:r>
            <a:endParaRPr sz="1800"/>
          </a:p>
        </p:txBody>
      </p:sp>
      <p:pic>
        <p:nvPicPr>
          <p:cNvPr id="325" name="Google Shape;325;p28"/>
          <p:cNvPicPr preferRelativeResize="0"/>
          <p:nvPr/>
        </p:nvPicPr>
        <p:blipFill>
          <a:blip r:embed="rId3">
            <a:alphaModFix/>
          </a:blip>
          <a:stretch>
            <a:fillRect/>
          </a:stretch>
        </p:blipFill>
        <p:spPr>
          <a:xfrm>
            <a:off x="3934775" y="1208575"/>
            <a:ext cx="5150775" cy="3452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9"/>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Initialization</a:t>
            </a:r>
            <a:endParaRPr/>
          </a:p>
        </p:txBody>
      </p:sp>
      <p:sp>
        <p:nvSpPr>
          <p:cNvPr id="332" name="Google Shape;332;p29"/>
          <p:cNvSpPr txBox="1"/>
          <p:nvPr/>
        </p:nvSpPr>
        <p:spPr>
          <a:xfrm>
            <a:off x="308075" y="1182425"/>
            <a:ext cx="3369900" cy="1144200"/>
          </a:xfrm>
          <a:prstGeom prst="rect">
            <a:avLst/>
          </a:prstGeom>
          <a:noFill/>
          <a:ln>
            <a:noFill/>
          </a:ln>
        </p:spPr>
        <p:txBody>
          <a:bodyPr anchorCtr="0" anchor="t" bIns="91425" lIns="91425" spcFirstLastPara="1" rIns="91425" wrap="square" tIns="91425">
            <a:spAutoFit/>
          </a:bodyPr>
          <a:lstStyle/>
          <a:p>
            <a:pPr indent="-342900" lvl="0" marL="457200" rtl="0" algn="l">
              <a:spcBef>
                <a:spcPts val="1000"/>
              </a:spcBef>
              <a:spcAft>
                <a:spcPts val="0"/>
              </a:spcAft>
              <a:buSzPts val="1800"/>
              <a:buChar char="●"/>
            </a:pPr>
            <a:r>
              <a:rPr lang="en-US" sz="1800"/>
              <a:t>Models learn a range of different solutions!</a:t>
            </a:r>
            <a:endParaRPr sz="1800"/>
          </a:p>
          <a:p>
            <a:pPr indent="0" lvl="0" marL="457200" rtl="0" algn="l">
              <a:spcBef>
                <a:spcPts val="1000"/>
              </a:spcBef>
              <a:spcAft>
                <a:spcPts val="0"/>
              </a:spcAft>
              <a:buNone/>
            </a:pPr>
            <a:r>
              <a:t/>
            </a:r>
            <a:endParaRPr sz="1800"/>
          </a:p>
        </p:txBody>
      </p:sp>
      <p:pic>
        <p:nvPicPr>
          <p:cNvPr id="333" name="Google Shape;333;p29"/>
          <p:cNvPicPr preferRelativeResize="0"/>
          <p:nvPr/>
        </p:nvPicPr>
        <p:blipFill>
          <a:blip r:embed="rId3">
            <a:alphaModFix/>
          </a:blip>
          <a:stretch>
            <a:fillRect/>
          </a:stretch>
        </p:blipFill>
        <p:spPr>
          <a:xfrm>
            <a:off x="3769575" y="1487875"/>
            <a:ext cx="5299650" cy="3586625"/>
          </a:xfrm>
          <a:prstGeom prst="rect">
            <a:avLst/>
          </a:prstGeom>
          <a:noFill/>
          <a:ln>
            <a:noFill/>
          </a:ln>
        </p:spPr>
      </p:pic>
      <p:pic>
        <p:nvPicPr>
          <p:cNvPr id="334" name="Google Shape;334;p29"/>
          <p:cNvPicPr preferRelativeResize="0"/>
          <p:nvPr/>
        </p:nvPicPr>
        <p:blipFill>
          <a:blip r:embed="rId4">
            <a:alphaModFix/>
          </a:blip>
          <a:stretch>
            <a:fillRect/>
          </a:stretch>
        </p:blipFill>
        <p:spPr>
          <a:xfrm>
            <a:off x="7001137" y="649750"/>
            <a:ext cx="2068076" cy="1386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2"/>
          <p:cNvSpPr txBox="1"/>
          <p:nvPr/>
        </p:nvSpPr>
        <p:spPr>
          <a:xfrm>
            <a:off x="-26725" y="1112675"/>
            <a:ext cx="150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NOT</a:t>
            </a:r>
            <a:endParaRPr b="1" sz="2000"/>
          </a:p>
        </p:txBody>
      </p:sp>
      <p:graphicFrame>
        <p:nvGraphicFramePr>
          <p:cNvPr id="62" name="Google Shape;62;p12"/>
          <p:cNvGraphicFramePr/>
          <p:nvPr/>
        </p:nvGraphicFramePr>
        <p:xfrm>
          <a:off x="249825" y="1605275"/>
          <a:ext cx="3000000" cy="3000000"/>
        </p:xfrm>
        <a:graphic>
          <a:graphicData uri="http://schemas.openxmlformats.org/drawingml/2006/table">
            <a:tbl>
              <a:tblPr>
                <a:noFill/>
                <a:tableStyleId>{401D73E5-9CC4-48AA-A751-8C3B44302CCD}</a:tableStyleId>
              </a:tblPr>
              <a:tblGrid>
                <a:gridCol w="476350"/>
                <a:gridCol w="476350"/>
              </a:tblGrid>
              <a:tr h="332150">
                <a:tc>
                  <a:txBody>
                    <a:bodyPr/>
                    <a:lstStyle/>
                    <a:p>
                      <a:pPr indent="0" lvl="0" marL="0" rtl="0" algn="ctr">
                        <a:spcBef>
                          <a:spcPts val="0"/>
                        </a:spcBef>
                        <a:spcAft>
                          <a:spcPts val="0"/>
                        </a:spcAft>
                        <a:buNone/>
                      </a:pPr>
                      <a:r>
                        <a:rPr b="1" lang="en-US"/>
                        <a:t>x</a:t>
                      </a:r>
                      <a:endParaRPr b="1" baseline="-25000"/>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y</a:t>
                      </a:r>
                      <a:endParaRPr b="1"/>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bl>
          </a:graphicData>
        </a:graphic>
      </p:graphicFrame>
      <p:sp>
        <p:nvSpPr>
          <p:cNvPr id="63" name="Google Shape;63;p12"/>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000"/>
              <a:t>Logical Operators</a:t>
            </a:r>
            <a:endParaRPr sz="4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0"/>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Initialization</a:t>
            </a:r>
            <a:endParaRPr/>
          </a:p>
        </p:txBody>
      </p:sp>
      <p:sp>
        <p:nvSpPr>
          <p:cNvPr id="341" name="Google Shape;341;p30"/>
          <p:cNvSpPr txBox="1"/>
          <p:nvPr/>
        </p:nvSpPr>
        <p:spPr>
          <a:xfrm>
            <a:off x="308075" y="1182425"/>
            <a:ext cx="3369900" cy="2657700"/>
          </a:xfrm>
          <a:prstGeom prst="rect">
            <a:avLst/>
          </a:prstGeom>
          <a:noFill/>
          <a:ln>
            <a:noFill/>
          </a:ln>
        </p:spPr>
        <p:txBody>
          <a:bodyPr anchorCtr="0" anchor="t" bIns="91425" lIns="91425" spcFirstLastPara="1" rIns="91425" wrap="square" tIns="91425">
            <a:spAutoFit/>
          </a:bodyPr>
          <a:lstStyle/>
          <a:p>
            <a:pPr indent="-342900" lvl="0" marL="457200" rtl="0" algn="l">
              <a:spcBef>
                <a:spcPts val="1000"/>
              </a:spcBef>
              <a:spcAft>
                <a:spcPts val="0"/>
              </a:spcAft>
              <a:buSzPts val="1800"/>
              <a:buChar char="●"/>
            </a:pPr>
            <a:r>
              <a:rPr lang="en-US" sz="1800"/>
              <a:t>Models learn a range of different solutions!</a:t>
            </a:r>
            <a:endParaRPr sz="1800"/>
          </a:p>
          <a:p>
            <a:pPr indent="-342900" lvl="0" marL="457200" rtl="0" algn="l">
              <a:spcBef>
                <a:spcPts val="1000"/>
              </a:spcBef>
              <a:spcAft>
                <a:spcPts val="0"/>
              </a:spcAft>
              <a:buSzPts val="1800"/>
              <a:buChar char="●"/>
            </a:pPr>
            <a:r>
              <a:rPr lang="en-US" sz="1800"/>
              <a:t>One of them corresponds to what we constructed earlier</a:t>
            </a:r>
            <a:endParaRPr sz="1800"/>
          </a:p>
          <a:p>
            <a:pPr indent="-342900" lvl="0" marL="457200" rtl="0" algn="l">
              <a:spcBef>
                <a:spcPts val="1000"/>
              </a:spcBef>
              <a:spcAft>
                <a:spcPts val="0"/>
              </a:spcAft>
              <a:buSzPts val="1800"/>
              <a:buChar char="●"/>
            </a:pPr>
            <a:r>
              <a:rPr lang="en-US" sz="1800"/>
              <a:t>Note that the loss surface (in 9-D) has no global minimum</a:t>
            </a:r>
            <a:endParaRPr sz="1800"/>
          </a:p>
        </p:txBody>
      </p:sp>
      <p:pic>
        <p:nvPicPr>
          <p:cNvPr id="342" name="Google Shape;342;p30"/>
          <p:cNvPicPr preferRelativeResize="0"/>
          <p:nvPr/>
        </p:nvPicPr>
        <p:blipFill>
          <a:blip r:embed="rId3">
            <a:alphaModFix/>
          </a:blip>
          <a:stretch>
            <a:fillRect/>
          </a:stretch>
        </p:blipFill>
        <p:spPr>
          <a:xfrm>
            <a:off x="3769575" y="1487875"/>
            <a:ext cx="5299650" cy="3586625"/>
          </a:xfrm>
          <a:prstGeom prst="rect">
            <a:avLst/>
          </a:prstGeom>
          <a:noFill/>
          <a:ln>
            <a:noFill/>
          </a:ln>
        </p:spPr>
      </p:pic>
      <p:pic>
        <p:nvPicPr>
          <p:cNvPr id="343" name="Google Shape;343;p30"/>
          <p:cNvPicPr preferRelativeResize="0"/>
          <p:nvPr/>
        </p:nvPicPr>
        <p:blipFill>
          <a:blip r:embed="rId4">
            <a:alphaModFix/>
          </a:blip>
          <a:stretch>
            <a:fillRect/>
          </a:stretch>
        </p:blipFill>
        <p:spPr>
          <a:xfrm>
            <a:off x="7001137" y="649750"/>
            <a:ext cx="2068076" cy="1386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1"/>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Lessons of XOR</a:t>
            </a:r>
            <a:endParaRPr/>
          </a:p>
        </p:txBody>
      </p:sp>
      <p:sp>
        <p:nvSpPr>
          <p:cNvPr id="350" name="Google Shape;350;p31"/>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lnSpc>
                <a:spcPct val="150000"/>
              </a:lnSpc>
              <a:spcBef>
                <a:spcPts val="600"/>
              </a:spcBef>
              <a:spcAft>
                <a:spcPts val="0"/>
              </a:spcAft>
              <a:buSzPts val="2400"/>
              <a:buChar char="•"/>
            </a:pPr>
            <a:r>
              <a:rPr lang="en-US" sz="2400"/>
              <a:t>XOR function has no linear model solution</a:t>
            </a:r>
            <a:endParaRPr sz="2400"/>
          </a:p>
          <a:p>
            <a:pPr indent="-381000" lvl="0" marL="457200" rtl="0" algn="l">
              <a:lnSpc>
                <a:spcPct val="150000"/>
              </a:lnSpc>
              <a:spcBef>
                <a:spcPts val="0"/>
              </a:spcBef>
              <a:spcAft>
                <a:spcPts val="0"/>
              </a:spcAft>
              <a:buSzPts val="2400"/>
              <a:buChar char="•"/>
            </a:pPr>
            <a:r>
              <a:rPr lang="en-US" sz="2400"/>
              <a:t>Can compose simple (linear) functions to solve it</a:t>
            </a:r>
            <a:endParaRPr sz="2400"/>
          </a:p>
          <a:p>
            <a:pPr indent="-381000" lvl="0" marL="457200" rtl="0" algn="l">
              <a:lnSpc>
                <a:spcPct val="150000"/>
              </a:lnSpc>
              <a:spcBef>
                <a:spcPts val="0"/>
              </a:spcBef>
              <a:spcAft>
                <a:spcPts val="0"/>
              </a:spcAft>
              <a:buSzPts val="2400"/>
              <a:buChar char="•"/>
            </a:pPr>
            <a:r>
              <a:rPr lang="en-US" sz="2400"/>
              <a:t>A neural network can learn a solution</a:t>
            </a:r>
            <a:endParaRPr sz="2400"/>
          </a:p>
          <a:p>
            <a:pPr indent="-381000" lvl="0" marL="457200" rtl="0" algn="l">
              <a:lnSpc>
                <a:spcPct val="150000"/>
              </a:lnSpc>
              <a:spcBef>
                <a:spcPts val="0"/>
              </a:spcBef>
              <a:spcAft>
                <a:spcPts val="0"/>
              </a:spcAft>
              <a:buSzPts val="2400"/>
              <a:buChar char="•"/>
            </a:pPr>
            <a:r>
              <a:rPr lang="en-US" sz="2400"/>
              <a:t>Parameter initialization can be important</a:t>
            </a:r>
            <a:endParaRPr sz="2400"/>
          </a:p>
          <a:p>
            <a:pPr indent="-381000" lvl="0" marL="457200" rtl="0" algn="l">
              <a:lnSpc>
                <a:spcPct val="150000"/>
              </a:lnSpc>
              <a:spcBef>
                <a:spcPts val="0"/>
              </a:spcBef>
              <a:spcAft>
                <a:spcPts val="0"/>
              </a:spcAft>
              <a:buSzPts val="2400"/>
              <a:buChar char="•"/>
            </a:pPr>
            <a:r>
              <a:rPr lang="en-US" sz="2400"/>
              <a:t>Complex loss landscape with many possible solutions</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2"/>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The XOR Problem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3"/>
          <p:cNvSpPr txBox="1"/>
          <p:nvPr>
            <p:ph type="ctrTitle"/>
          </p:nvPr>
        </p:nvSpPr>
        <p:spPr>
          <a:xfrm>
            <a:off x="685800" y="1371600"/>
            <a:ext cx="7772400" cy="67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Beyond XOR</a:t>
            </a:r>
            <a:endParaRPr/>
          </a:p>
        </p:txBody>
      </p:sp>
      <p:sp>
        <p:nvSpPr>
          <p:cNvPr id="362" name="Google Shape;362;p33"/>
          <p:cNvSpPr txBox="1"/>
          <p:nvPr/>
        </p:nvSpPr>
        <p:spPr>
          <a:xfrm>
            <a:off x="3231250" y="4325650"/>
            <a:ext cx="24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3"/>
              </a:rPr>
              <a:t>Tensorflow Playground</a:t>
            </a:r>
            <a:r>
              <a:rPr lang="en-US"/>
              <a:t>]</a:t>
            </a:r>
            <a:endParaRPr/>
          </a:p>
        </p:txBody>
      </p:sp>
      <p:pic>
        <p:nvPicPr>
          <p:cNvPr id="363" name="Google Shape;363;p33"/>
          <p:cNvPicPr preferRelativeResize="0"/>
          <p:nvPr/>
        </p:nvPicPr>
        <p:blipFill>
          <a:blip r:embed="rId4">
            <a:alphaModFix/>
          </a:blip>
          <a:stretch>
            <a:fillRect/>
          </a:stretch>
        </p:blipFill>
        <p:spPr>
          <a:xfrm>
            <a:off x="5798425" y="2209450"/>
            <a:ext cx="2811227" cy="2791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4"/>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Beyond XOR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5"/>
          <p:cNvSpPr txBox="1"/>
          <p:nvPr>
            <p:ph type="ctrTitle"/>
          </p:nvPr>
        </p:nvSpPr>
        <p:spPr>
          <a:xfrm>
            <a:off x="685800" y="1371600"/>
            <a:ext cx="7772400" cy="67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Back-Propagation I</a:t>
            </a:r>
            <a:endParaRPr/>
          </a:p>
        </p:txBody>
      </p:sp>
      <p:sp>
        <p:nvSpPr>
          <p:cNvPr id="375" name="Google Shape;375;p35"/>
          <p:cNvSpPr/>
          <p:nvPr/>
        </p:nvSpPr>
        <p:spPr>
          <a:xfrm>
            <a:off x="5312989" y="3105797"/>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1</a:t>
            </a:r>
            <a:endParaRPr baseline="-25000"/>
          </a:p>
        </p:txBody>
      </p:sp>
      <p:sp>
        <p:nvSpPr>
          <p:cNvPr id="376" name="Google Shape;376;p35"/>
          <p:cNvSpPr/>
          <p:nvPr/>
        </p:nvSpPr>
        <p:spPr>
          <a:xfrm>
            <a:off x="5312989" y="3933497"/>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2</a:t>
            </a:r>
            <a:endParaRPr baseline="-25000"/>
          </a:p>
        </p:txBody>
      </p:sp>
      <p:sp>
        <p:nvSpPr>
          <p:cNvPr id="377" name="Google Shape;377;p35"/>
          <p:cNvSpPr/>
          <p:nvPr/>
        </p:nvSpPr>
        <p:spPr>
          <a:xfrm>
            <a:off x="6261539" y="3105797"/>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1</a:t>
            </a:r>
            <a:endParaRPr baseline="-25000"/>
          </a:p>
        </p:txBody>
      </p:sp>
      <p:sp>
        <p:nvSpPr>
          <p:cNvPr id="378" name="Google Shape;378;p35"/>
          <p:cNvSpPr/>
          <p:nvPr/>
        </p:nvSpPr>
        <p:spPr>
          <a:xfrm>
            <a:off x="6261539" y="3933497"/>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2</a:t>
            </a:r>
            <a:endParaRPr baseline="-25000"/>
          </a:p>
        </p:txBody>
      </p:sp>
      <p:sp>
        <p:nvSpPr>
          <p:cNvPr id="379" name="Google Shape;379;p35"/>
          <p:cNvSpPr/>
          <p:nvPr/>
        </p:nvSpPr>
        <p:spPr>
          <a:xfrm>
            <a:off x="7210089" y="3539747"/>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y</a:t>
            </a:r>
            <a:r>
              <a:rPr baseline="-25000" lang="en-US"/>
              <a:t>1</a:t>
            </a:r>
            <a:endParaRPr baseline="-25000"/>
          </a:p>
        </p:txBody>
      </p:sp>
      <p:cxnSp>
        <p:nvCxnSpPr>
          <p:cNvPr id="380" name="Google Shape;380;p35"/>
          <p:cNvCxnSpPr>
            <a:stCxn id="375" idx="6"/>
            <a:endCxn id="377" idx="2"/>
          </p:cNvCxnSpPr>
          <p:nvPr/>
        </p:nvCxnSpPr>
        <p:spPr>
          <a:xfrm>
            <a:off x="5815489" y="3347147"/>
            <a:ext cx="446100" cy="0"/>
          </a:xfrm>
          <a:prstGeom prst="straightConnector1">
            <a:avLst/>
          </a:prstGeom>
          <a:noFill/>
          <a:ln cap="flat" cmpd="sng" w="9525">
            <a:solidFill>
              <a:schemeClr val="dk2"/>
            </a:solidFill>
            <a:prstDash val="solid"/>
            <a:round/>
            <a:headEnd len="med" w="med" type="none"/>
            <a:tailEnd len="med" w="med" type="none"/>
          </a:ln>
        </p:spPr>
      </p:cxnSp>
      <p:cxnSp>
        <p:nvCxnSpPr>
          <p:cNvPr id="381" name="Google Shape;381;p35"/>
          <p:cNvCxnSpPr>
            <a:stCxn id="375" idx="6"/>
            <a:endCxn id="378" idx="2"/>
          </p:cNvCxnSpPr>
          <p:nvPr/>
        </p:nvCxnSpPr>
        <p:spPr>
          <a:xfrm>
            <a:off x="5815489" y="3347147"/>
            <a:ext cx="446100" cy="827700"/>
          </a:xfrm>
          <a:prstGeom prst="straightConnector1">
            <a:avLst/>
          </a:prstGeom>
          <a:noFill/>
          <a:ln cap="flat" cmpd="sng" w="9525">
            <a:solidFill>
              <a:schemeClr val="dk2"/>
            </a:solidFill>
            <a:prstDash val="solid"/>
            <a:round/>
            <a:headEnd len="med" w="med" type="none"/>
            <a:tailEnd len="med" w="med" type="none"/>
          </a:ln>
        </p:spPr>
      </p:cxnSp>
      <p:cxnSp>
        <p:nvCxnSpPr>
          <p:cNvPr id="382" name="Google Shape;382;p35"/>
          <p:cNvCxnSpPr>
            <a:stCxn id="376" idx="6"/>
            <a:endCxn id="377" idx="2"/>
          </p:cNvCxnSpPr>
          <p:nvPr/>
        </p:nvCxnSpPr>
        <p:spPr>
          <a:xfrm flipH="1" rot="10800000">
            <a:off x="5815489" y="3347147"/>
            <a:ext cx="446100" cy="827700"/>
          </a:xfrm>
          <a:prstGeom prst="straightConnector1">
            <a:avLst/>
          </a:prstGeom>
          <a:noFill/>
          <a:ln cap="flat" cmpd="sng" w="9525">
            <a:solidFill>
              <a:schemeClr val="dk2"/>
            </a:solidFill>
            <a:prstDash val="solid"/>
            <a:round/>
            <a:headEnd len="med" w="med" type="none"/>
            <a:tailEnd len="med" w="med" type="none"/>
          </a:ln>
        </p:spPr>
      </p:cxnSp>
      <p:cxnSp>
        <p:nvCxnSpPr>
          <p:cNvPr id="383" name="Google Shape;383;p35"/>
          <p:cNvCxnSpPr>
            <a:stCxn id="376" idx="6"/>
            <a:endCxn id="378" idx="2"/>
          </p:cNvCxnSpPr>
          <p:nvPr/>
        </p:nvCxnSpPr>
        <p:spPr>
          <a:xfrm>
            <a:off x="5815489" y="4174847"/>
            <a:ext cx="446100" cy="0"/>
          </a:xfrm>
          <a:prstGeom prst="straightConnector1">
            <a:avLst/>
          </a:prstGeom>
          <a:noFill/>
          <a:ln cap="flat" cmpd="sng" w="9525">
            <a:solidFill>
              <a:schemeClr val="dk2"/>
            </a:solidFill>
            <a:prstDash val="solid"/>
            <a:round/>
            <a:headEnd len="med" w="med" type="none"/>
            <a:tailEnd len="med" w="med" type="none"/>
          </a:ln>
        </p:spPr>
      </p:cxnSp>
      <p:cxnSp>
        <p:nvCxnSpPr>
          <p:cNvPr id="384" name="Google Shape;384;p35"/>
          <p:cNvCxnSpPr>
            <a:stCxn id="377" idx="6"/>
            <a:endCxn id="379" idx="2"/>
          </p:cNvCxnSpPr>
          <p:nvPr/>
        </p:nvCxnSpPr>
        <p:spPr>
          <a:xfrm>
            <a:off x="6764039" y="3347147"/>
            <a:ext cx="446100" cy="434100"/>
          </a:xfrm>
          <a:prstGeom prst="straightConnector1">
            <a:avLst/>
          </a:prstGeom>
          <a:noFill/>
          <a:ln cap="flat" cmpd="sng" w="9525">
            <a:solidFill>
              <a:schemeClr val="dk2"/>
            </a:solidFill>
            <a:prstDash val="solid"/>
            <a:round/>
            <a:headEnd len="med" w="med" type="none"/>
            <a:tailEnd len="med" w="med" type="none"/>
          </a:ln>
        </p:spPr>
      </p:cxnSp>
      <p:cxnSp>
        <p:nvCxnSpPr>
          <p:cNvPr id="385" name="Google Shape;385;p35"/>
          <p:cNvCxnSpPr>
            <a:stCxn id="378" idx="6"/>
            <a:endCxn id="379" idx="2"/>
          </p:cNvCxnSpPr>
          <p:nvPr/>
        </p:nvCxnSpPr>
        <p:spPr>
          <a:xfrm flipH="1" rot="10800000">
            <a:off x="6764039" y="3781247"/>
            <a:ext cx="446100" cy="393600"/>
          </a:xfrm>
          <a:prstGeom prst="straightConnector1">
            <a:avLst/>
          </a:prstGeom>
          <a:noFill/>
          <a:ln cap="flat" cmpd="sng" w="9525">
            <a:solidFill>
              <a:schemeClr val="dk2"/>
            </a:solidFill>
            <a:prstDash val="solid"/>
            <a:round/>
            <a:headEnd len="med" w="med" type="none"/>
            <a:tailEnd len="med" w="med" type="none"/>
          </a:ln>
        </p:spPr>
      </p:cxnSp>
      <p:sp>
        <p:nvSpPr>
          <p:cNvPr id="386" name="Google Shape;386;p35"/>
          <p:cNvSpPr/>
          <p:nvPr/>
        </p:nvSpPr>
        <p:spPr>
          <a:xfrm>
            <a:off x="6404750" y="2509625"/>
            <a:ext cx="1271100" cy="482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Error</a:t>
            </a:r>
            <a:endParaRPr/>
          </a:p>
        </p:txBody>
      </p:sp>
      <p:sp>
        <p:nvSpPr>
          <p:cNvPr id="387" name="Google Shape;387;p35"/>
          <p:cNvSpPr/>
          <p:nvPr/>
        </p:nvSpPr>
        <p:spPr>
          <a:xfrm>
            <a:off x="5899575" y="4504600"/>
            <a:ext cx="1271100" cy="4827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Prediction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6"/>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Descent</a:t>
            </a:r>
            <a:endParaRPr/>
          </a:p>
        </p:txBody>
      </p:sp>
      <p:sp>
        <p:nvSpPr>
          <p:cNvPr id="394" name="Google Shape;394;p36"/>
          <p:cNvSpPr txBox="1"/>
          <p:nvPr>
            <p:ph idx="1" type="body"/>
          </p:nvPr>
        </p:nvSpPr>
        <p:spPr>
          <a:xfrm>
            <a:off x="457200" y="1200150"/>
            <a:ext cx="5356200" cy="3394500"/>
          </a:xfrm>
          <a:prstGeom prst="rect">
            <a:avLst/>
          </a:prstGeom>
        </p:spPr>
        <p:txBody>
          <a:bodyPr anchorCtr="0" anchor="t" bIns="45700" lIns="91425" spcFirstLastPara="1" rIns="91425" wrap="square" tIns="45700">
            <a:noAutofit/>
          </a:bodyPr>
          <a:lstStyle/>
          <a:p>
            <a:pPr indent="-381000" lvl="0" marL="457200" rtl="0" algn="l">
              <a:spcBef>
                <a:spcPts val="600"/>
              </a:spcBef>
              <a:spcAft>
                <a:spcPts val="0"/>
              </a:spcAft>
              <a:buSzPts val="2400"/>
              <a:buChar char="•"/>
            </a:pPr>
            <a:r>
              <a:rPr lang="en-US" sz="2400"/>
              <a:t>Make predictions</a:t>
            </a:r>
            <a:endParaRPr sz="2400"/>
          </a:p>
          <a:p>
            <a:pPr indent="0" lvl="0" marL="457200" rtl="0" algn="l">
              <a:spcBef>
                <a:spcPts val="1000"/>
              </a:spcBef>
              <a:spcAft>
                <a:spcPts val="0"/>
              </a:spcAft>
              <a:buNone/>
            </a:pPr>
            <a:r>
              <a:t/>
            </a:r>
            <a:endParaRPr sz="2400"/>
          </a:p>
        </p:txBody>
      </p:sp>
      <p:sp>
        <p:nvSpPr>
          <p:cNvPr id="395" name="Google Shape;395;p36"/>
          <p:cNvSpPr/>
          <p:nvPr/>
        </p:nvSpPr>
        <p:spPr>
          <a:xfrm>
            <a:off x="6074989" y="2191397"/>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1</a:t>
            </a:r>
            <a:endParaRPr baseline="-25000"/>
          </a:p>
        </p:txBody>
      </p:sp>
      <p:sp>
        <p:nvSpPr>
          <p:cNvPr id="396" name="Google Shape;396;p36"/>
          <p:cNvSpPr/>
          <p:nvPr/>
        </p:nvSpPr>
        <p:spPr>
          <a:xfrm>
            <a:off x="6074989" y="3019097"/>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2</a:t>
            </a:r>
            <a:endParaRPr baseline="-25000"/>
          </a:p>
        </p:txBody>
      </p:sp>
      <p:sp>
        <p:nvSpPr>
          <p:cNvPr id="397" name="Google Shape;397;p36"/>
          <p:cNvSpPr/>
          <p:nvPr/>
        </p:nvSpPr>
        <p:spPr>
          <a:xfrm>
            <a:off x="7023539" y="2191397"/>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1</a:t>
            </a:r>
            <a:endParaRPr baseline="-25000"/>
          </a:p>
        </p:txBody>
      </p:sp>
      <p:sp>
        <p:nvSpPr>
          <p:cNvPr id="398" name="Google Shape;398;p36"/>
          <p:cNvSpPr/>
          <p:nvPr/>
        </p:nvSpPr>
        <p:spPr>
          <a:xfrm>
            <a:off x="7023539" y="3019097"/>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2</a:t>
            </a:r>
            <a:endParaRPr baseline="-25000"/>
          </a:p>
        </p:txBody>
      </p:sp>
      <p:sp>
        <p:nvSpPr>
          <p:cNvPr id="399" name="Google Shape;399;p36"/>
          <p:cNvSpPr/>
          <p:nvPr/>
        </p:nvSpPr>
        <p:spPr>
          <a:xfrm>
            <a:off x="7972089" y="2625347"/>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y</a:t>
            </a:r>
            <a:r>
              <a:rPr baseline="-25000" lang="en-US"/>
              <a:t>1</a:t>
            </a:r>
            <a:endParaRPr baseline="-25000"/>
          </a:p>
        </p:txBody>
      </p:sp>
      <p:cxnSp>
        <p:nvCxnSpPr>
          <p:cNvPr id="400" name="Google Shape;400;p36"/>
          <p:cNvCxnSpPr>
            <a:stCxn id="395" idx="6"/>
            <a:endCxn id="397" idx="2"/>
          </p:cNvCxnSpPr>
          <p:nvPr/>
        </p:nvCxnSpPr>
        <p:spPr>
          <a:xfrm>
            <a:off x="6577489" y="2432747"/>
            <a:ext cx="446100" cy="0"/>
          </a:xfrm>
          <a:prstGeom prst="straightConnector1">
            <a:avLst/>
          </a:prstGeom>
          <a:noFill/>
          <a:ln cap="flat" cmpd="sng" w="9525">
            <a:solidFill>
              <a:schemeClr val="dk2"/>
            </a:solidFill>
            <a:prstDash val="solid"/>
            <a:round/>
            <a:headEnd len="med" w="med" type="none"/>
            <a:tailEnd len="med" w="med" type="none"/>
          </a:ln>
        </p:spPr>
      </p:cxnSp>
      <p:cxnSp>
        <p:nvCxnSpPr>
          <p:cNvPr id="401" name="Google Shape;401;p36"/>
          <p:cNvCxnSpPr>
            <a:stCxn id="395" idx="6"/>
            <a:endCxn id="398" idx="2"/>
          </p:cNvCxnSpPr>
          <p:nvPr/>
        </p:nvCxnSpPr>
        <p:spPr>
          <a:xfrm>
            <a:off x="6577489" y="2432747"/>
            <a:ext cx="446100" cy="827700"/>
          </a:xfrm>
          <a:prstGeom prst="straightConnector1">
            <a:avLst/>
          </a:prstGeom>
          <a:noFill/>
          <a:ln cap="flat" cmpd="sng" w="9525">
            <a:solidFill>
              <a:schemeClr val="dk2"/>
            </a:solidFill>
            <a:prstDash val="solid"/>
            <a:round/>
            <a:headEnd len="med" w="med" type="none"/>
            <a:tailEnd len="med" w="med" type="none"/>
          </a:ln>
        </p:spPr>
      </p:cxnSp>
      <p:cxnSp>
        <p:nvCxnSpPr>
          <p:cNvPr id="402" name="Google Shape;402;p36"/>
          <p:cNvCxnSpPr>
            <a:stCxn id="396" idx="6"/>
            <a:endCxn id="397" idx="2"/>
          </p:cNvCxnSpPr>
          <p:nvPr/>
        </p:nvCxnSpPr>
        <p:spPr>
          <a:xfrm flipH="1" rot="10800000">
            <a:off x="6577489" y="2432747"/>
            <a:ext cx="446100" cy="827700"/>
          </a:xfrm>
          <a:prstGeom prst="straightConnector1">
            <a:avLst/>
          </a:prstGeom>
          <a:noFill/>
          <a:ln cap="flat" cmpd="sng" w="9525">
            <a:solidFill>
              <a:schemeClr val="dk2"/>
            </a:solidFill>
            <a:prstDash val="solid"/>
            <a:round/>
            <a:headEnd len="med" w="med" type="none"/>
            <a:tailEnd len="med" w="med" type="none"/>
          </a:ln>
        </p:spPr>
      </p:cxnSp>
      <p:cxnSp>
        <p:nvCxnSpPr>
          <p:cNvPr id="403" name="Google Shape;403;p36"/>
          <p:cNvCxnSpPr>
            <a:stCxn id="396" idx="6"/>
            <a:endCxn id="398" idx="2"/>
          </p:cNvCxnSpPr>
          <p:nvPr/>
        </p:nvCxnSpPr>
        <p:spPr>
          <a:xfrm>
            <a:off x="6577489" y="3260447"/>
            <a:ext cx="446100" cy="0"/>
          </a:xfrm>
          <a:prstGeom prst="straightConnector1">
            <a:avLst/>
          </a:prstGeom>
          <a:noFill/>
          <a:ln cap="flat" cmpd="sng" w="9525">
            <a:solidFill>
              <a:schemeClr val="dk2"/>
            </a:solidFill>
            <a:prstDash val="solid"/>
            <a:round/>
            <a:headEnd len="med" w="med" type="none"/>
            <a:tailEnd len="med" w="med" type="none"/>
          </a:ln>
        </p:spPr>
      </p:cxnSp>
      <p:cxnSp>
        <p:nvCxnSpPr>
          <p:cNvPr id="404" name="Google Shape;404;p36"/>
          <p:cNvCxnSpPr>
            <a:stCxn id="397" idx="6"/>
            <a:endCxn id="399" idx="2"/>
          </p:cNvCxnSpPr>
          <p:nvPr/>
        </p:nvCxnSpPr>
        <p:spPr>
          <a:xfrm>
            <a:off x="7526039" y="2432747"/>
            <a:ext cx="446100" cy="434100"/>
          </a:xfrm>
          <a:prstGeom prst="straightConnector1">
            <a:avLst/>
          </a:prstGeom>
          <a:noFill/>
          <a:ln cap="flat" cmpd="sng" w="9525">
            <a:solidFill>
              <a:schemeClr val="dk2"/>
            </a:solidFill>
            <a:prstDash val="solid"/>
            <a:round/>
            <a:headEnd len="med" w="med" type="none"/>
            <a:tailEnd len="med" w="med" type="none"/>
          </a:ln>
        </p:spPr>
      </p:cxnSp>
      <p:cxnSp>
        <p:nvCxnSpPr>
          <p:cNvPr id="405" name="Google Shape;405;p36"/>
          <p:cNvCxnSpPr>
            <a:stCxn id="398" idx="6"/>
            <a:endCxn id="399" idx="2"/>
          </p:cNvCxnSpPr>
          <p:nvPr/>
        </p:nvCxnSpPr>
        <p:spPr>
          <a:xfrm flipH="1" rot="10800000">
            <a:off x="7526039" y="2866847"/>
            <a:ext cx="446100" cy="393600"/>
          </a:xfrm>
          <a:prstGeom prst="straightConnector1">
            <a:avLst/>
          </a:prstGeom>
          <a:noFill/>
          <a:ln cap="flat" cmpd="sng" w="9525">
            <a:solidFill>
              <a:schemeClr val="dk2"/>
            </a:solidFill>
            <a:prstDash val="solid"/>
            <a:round/>
            <a:headEnd len="med" w="med" type="none"/>
            <a:tailEnd len="med" w="med" type="none"/>
          </a:ln>
        </p:spPr>
      </p:cxnSp>
      <p:sp>
        <p:nvSpPr>
          <p:cNvPr id="406" name="Google Shape;406;p36"/>
          <p:cNvSpPr/>
          <p:nvPr/>
        </p:nvSpPr>
        <p:spPr>
          <a:xfrm>
            <a:off x="6661575" y="3590200"/>
            <a:ext cx="1271100" cy="4827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Prediction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7"/>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Descent</a:t>
            </a:r>
            <a:endParaRPr/>
          </a:p>
        </p:txBody>
      </p:sp>
      <p:sp>
        <p:nvSpPr>
          <p:cNvPr id="413" name="Google Shape;413;p37"/>
          <p:cNvSpPr txBox="1"/>
          <p:nvPr>
            <p:ph idx="1" type="body"/>
          </p:nvPr>
        </p:nvSpPr>
        <p:spPr>
          <a:xfrm>
            <a:off x="457200" y="1200150"/>
            <a:ext cx="5356200" cy="3394500"/>
          </a:xfrm>
          <a:prstGeom prst="rect">
            <a:avLst/>
          </a:prstGeom>
        </p:spPr>
        <p:txBody>
          <a:bodyPr anchorCtr="0" anchor="t" bIns="45700" lIns="91425" spcFirstLastPara="1" rIns="91425" wrap="square" tIns="45700">
            <a:noAutofit/>
          </a:bodyPr>
          <a:lstStyle/>
          <a:p>
            <a:pPr indent="-381000" lvl="0" marL="457200" rtl="0" algn="l">
              <a:spcBef>
                <a:spcPts val="600"/>
              </a:spcBef>
              <a:spcAft>
                <a:spcPts val="0"/>
              </a:spcAft>
              <a:buSzPts val="2400"/>
              <a:buChar char="•"/>
            </a:pPr>
            <a:r>
              <a:rPr lang="en-US" sz="2400"/>
              <a:t>Make predictions</a:t>
            </a:r>
            <a:endParaRPr sz="2400"/>
          </a:p>
          <a:p>
            <a:pPr indent="-381000" lvl="0" marL="457200" rtl="0" algn="l">
              <a:spcBef>
                <a:spcPts val="1000"/>
              </a:spcBef>
              <a:spcAft>
                <a:spcPts val="0"/>
              </a:spcAft>
              <a:buSzPts val="2400"/>
              <a:buChar char="•"/>
            </a:pPr>
            <a:r>
              <a:rPr lang="en-US" sz="2400"/>
              <a:t>Compute the loss</a:t>
            </a:r>
            <a:endParaRPr sz="2400"/>
          </a:p>
          <a:p>
            <a:pPr indent="0" lvl="0" marL="457200" rtl="0" algn="l">
              <a:spcBef>
                <a:spcPts val="1000"/>
              </a:spcBef>
              <a:spcAft>
                <a:spcPts val="0"/>
              </a:spcAft>
              <a:buNone/>
            </a:pPr>
            <a:r>
              <a:t/>
            </a:r>
            <a:endParaRPr sz="2400"/>
          </a:p>
        </p:txBody>
      </p:sp>
      <p:sp>
        <p:nvSpPr>
          <p:cNvPr id="414" name="Google Shape;414;p37"/>
          <p:cNvSpPr/>
          <p:nvPr/>
        </p:nvSpPr>
        <p:spPr>
          <a:xfrm>
            <a:off x="6074989" y="2191397"/>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1</a:t>
            </a:r>
            <a:endParaRPr baseline="-25000"/>
          </a:p>
        </p:txBody>
      </p:sp>
      <p:sp>
        <p:nvSpPr>
          <p:cNvPr id="415" name="Google Shape;415;p37"/>
          <p:cNvSpPr/>
          <p:nvPr/>
        </p:nvSpPr>
        <p:spPr>
          <a:xfrm>
            <a:off x="6074989" y="3019097"/>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2</a:t>
            </a:r>
            <a:endParaRPr baseline="-25000"/>
          </a:p>
        </p:txBody>
      </p:sp>
      <p:sp>
        <p:nvSpPr>
          <p:cNvPr id="416" name="Google Shape;416;p37"/>
          <p:cNvSpPr/>
          <p:nvPr/>
        </p:nvSpPr>
        <p:spPr>
          <a:xfrm>
            <a:off x="7023539" y="2191397"/>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1</a:t>
            </a:r>
            <a:endParaRPr baseline="-25000"/>
          </a:p>
        </p:txBody>
      </p:sp>
      <p:sp>
        <p:nvSpPr>
          <p:cNvPr id="417" name="Google Shape;417;p37"/>
          <p:cNvSpPr/>
          <p:nvPr/>
        </p:nvSpPr>
        <p:spPr>
          <a:xfrm>
            <a:off x="7023539" y="3019097"/>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2</a:t>
            </a:r>
            <a:endParaRPr baseline="-25000"/>
          </a:p>
        </p:txBody>
      </p:sp>
      <p:sp>
        <p:nvSpPr>
          <p:cNvPr id="418" name="Google Shape;418;p37"/>
          <p:cNvSpPr/>
          <p:nvPr/>
        </p:nvSpPr>
        <p:spPr>
          <a:xfrm>
            <a:off x="7972089" y="2625347"/>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y</a:t>
            </a:r>
            <a:r>
              <a:rPr baseline="-25000" lang="en-US"/>
              <a:t>1</a:t>
            </a:r>
            <a:endParaRPr baseline="-25000"/>
          </a:p>
        </p:txBody>
      </p:sp>
      <p:cxnSp>
        <p:nvCxnSpPr>
          <p:cNvPr id="419" name="Google Shape;419;p37"/>
          <p:cNvCxnSpPr>
            <a:stCxn id="414" idx="6"/>
            <a:endCxn id="416" idx="2"/>
          </p:cNvCxnSpPr>
          <p:nvPr/>
        </p:nvCxnSpPr>
        <p:spPr>
          <a:xfrm>
            <a:off x="6577489" y="2432747"/>
            <a:ext cx="446100" cy="0"/>
          </a:xfrm>
          <a:prstGeom prst="straightConnector1">
            <a:avLst/>
          </a:prstGeom>
          <a:noFill/>
          <a:ln cap="flat" cmpd="sng" w="9525">
            <a:solidFill>
              <a:schemeClr val="dk2"/>
            </a:solidFill>
            <a:prstDash val="solid"/>
            <a:round/>
            <a:headEnd len="med" w="med" type="none"/>
            <a:tailEnd len="med" w="med" type="none"/>
          </a:ln>
        </p:spPr>
      </p:cxnSp>
      <p:cxnSp>
        <p:nvCxnSpPr>
          <p:cNvPr id="420" name="Google Shape;420;p37"/>
          <p:cNvCxnSpPr>
            <a:stCxn id="414" idx="6"/>
            <a:endCxn id="417" idx="2"/>
          </p:cNvCxnSpPr>
          <p:nvPr/>
        </p:nvCxnSpPr>
        <p:spPr>
          <a:xfrm>
            <a:off x="6577489" y="2432747"/>
            <a:ext cx="446100" cy="827700"/>
          </a:xfrm>
          <a:prstGeom prst="straightConnector1">
            <a:avLst/>
          </a:prstGeom>
          <a:noFill/>
          <a:ln cap="flat" cmpd="sng" w="9525">
            <a:solidFill>
              <a:schemeClr val="dk2"/>
            </a:solidFill>
            <a:prstDash val="solid"/>
            <a:round/>
            <a:headEnd len="med" w="med" type="none"/>
            <a:tailEnd len="med" w="med" type="none"/>
          </a:ln>
        </p:spPr>
      </p:cxnSp>
      <p:cxnSp>
        <p:nvCxnSpPr>
          <p:cNvPr id="421" name="Google Shape;421;p37"/>
          <p:cNvCxnSpPr>
            <a:stCxn id="415" idx="6"/>
            <a:endCxn id="416" idx="2"/>
          </p:cNvCxnSpPr>
          <p:nvPr/>
        </p:nvCxnSpPr>
        <p:spPr>
          <a:xfrm flipH="1" rot="10800000">
            <a:off x="6577489" y="2432747"/>
            <a:ext cx="446100" cy="827700"/>
          </a:xfrm>
          <a:prstGeom prst="straightConnector1">
            <a:avLst/>
          </a:prstGeom>
          <a:noFill/>
          <a:ln cap="flat" cmpd="sng" w="9525">
            <a:solidFill>
              <a:schemeClr val="dk2"/>
            </a:solidFill>
            <a:prstDash val="solid"/>
            <a:round/>
            <a:headEnd len="med" w="med" type="none"/>
            <a:tailEnd len="med" w="med" type="none"/>
          </a:ln>
        </p:spPr>
      </p:cxnSp>
      <p:cxnSp>
        <p:nvCxnSpPr>
          <p:cNvPr id="422" name="Google Shape;422;p37"/>
          <p:cNvCxnSpPr>
            <a:stCxn id="415" idx="6"/>
            <a:endCxn id="417" idx="2"/>
          </p:cNvCxnSpPr>
          <p:nvPr/>
        </p:nvCxnSpPr>
        <p:spPr>
          <a:xfrm>
            <a:off x="6577489" y="3260447"/>
            <a:ext cx="446100" cy="0"/>
          </a:xfrm>
          <a:prstGeom prst="straightConnector1">
            <a:avLst/>
          </a:prstGeom>
          <a:noFill/>
          <a:ln cap="flat" cmpd="sng" w="9525">
            <a:solidFill>
              <a:schemeClr val="dk2"/>
            </a:solidFill>
            <a:prstDash val="solid"/>
            <a:round/>
            <a:headEnd len="med" w="med" type="none"/>
            <a:tailEnd len="med" w="med" type="none"/>
          </a:ln>
        </p:spPr>
      </p:cxnSp>
      <p:cxnSp>
        <p:nvCxnSpPr>
          <p:cNvPr id="423" name="Google Shape;423;p37"/>
          <p:cNvCxnSpPr>
            <a:stCxn id="416" idx="6"/>
            <a:endCxn id="418" idx="2"/>
          </p:cNvCxnSpPr>
          <p:nvPr/>
        </p:nvCxnSpPr>
        <p:spPr>
          <a:xfrm>
            <a:off x="7526039" y="2432747"/>
            <a:ext cx="446100" cy="434100"/>
          </a:xfrm>
          <a:prstGeom prst="straightConnector1">
            <a:avLst/>
          </a:prstGeom>
          <a:noFill/>
          <a:ln cap="flat" cmpd="sng" w="9525">
            <a:solidFill>
              <a:schemeClr val="dk2"/>
            </a:solidFill>
            <a:prstDash val="solid"/>
            <a:round/>
            <a:headEnd len="med" w="med" type="none"/>
            <a:tailEnd len="med" w="med" type="none"/>
          </a:ln>
        </p:spPr>
      </p:cxnSp>
      <p:cxnSp>
        <p:nvCxnSpPr>
          <p:cNvPr id="424" name="Google Shape;424;p37"/>
          <p:cNvCxnSpPr>
            <a:stCxn id="417" idx="6"/>
            <a:endCxn id="418" idx="2"/>
          </p:cNvCxnSpPr>
          <p:nvPr/>
        </p:nvCxnSpPr>
        <p:spPr>
          <a:xfrm flipH="1" rot="10800000">
            <a:off x="7526039" y="2866847"/>
            <a:ext cx="446100" cy="393600"/>
          </a:xfrm>
          <a:prstGeom prst="straightConnector1">
            <a:avLst/>
          </a:prstGeom>
          <a:noFill/>
          <a:ln cap="flat" cmpd="sng" w="9525">
            <a:solidFill>
              <a:schemeClr val="dk2"/>
            </a:solidFill>
            <a:prstDash val="solid"/>
            <a:round/>
            <a:headEnd len="med" w="med" type="none"/>
            <a:tailEnd len="med" w="med" type="none"/>
          </a:ln>
        </p:spPr>
      </p:cxnSp>
      <p:sp>
        <p:nvSpPr>
          <p:cNvPr id="425" name="Google Shape;425;p37"/>
          <p:cNvSpPr/>
          <p:nvPr/>
        </p:nvSpPr>
        <p:spPr>
          <a:xfrm>
            <a:off x="6661575" y="3590200"/>
            <a:ext cx="1271100" cy="4827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Prediction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8"/>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Descent</a:t>
            </a:r>
            <a:endParaRPr/>
          </a:p>
        </p:txBody>
      </p:sp>
      <p:sp>
        <p:nvSpPr>
          <p:cNvPr id="432" name="Google Shape;432;p38"/>
          <p:cNvSpPr txBox="1"/>
          <p:nvPr>
            <p:ph idx="1" type="body"/>
          </p:nvPr>
        </p:nvSpPr>
        <p:spPr>
          <a:xfrm>
            <a:off x="457200" y="1200150"/>
            <a:ext cx="5356200" cy="3394500"/>
          </a:xfrm>
          <a:prstGeom prst="rect">
            <a:avLst/>
          </a:prstGeom>
        </p:spPr>
        <p:txBody>
          <a:bodyPr anchorCtr="0" anchor="t" bIns="45700" lIns="91425" spcFirstLastPara="1" rIns="91425" wrap="square" tIns="45700">
            <a:noAutofit/>
          </a:bodyPr>
          <a:lstStyle/>
          <a:p>
            <a:pPr indent="-381000" lvl="0" marL="457200" rtl="0" algn="l">
              <a:spcBef>
                <a:spcPts val="600"/>
              </a:spcBef>
              <a:spcAft>
                <a:spcPts val="0"/>
              </a:spcAft>
              <a:buSzPts val="2400"/>
              <a:buChar char="•"/>
            </a:pPr>
            <a:r>
              <a:rPr lang="en-US" sz="2400"/>
              <a:t>Make predictions</a:t>
            </a:r>
            <a:endParaRPr sz="2400"/>
          </a:p>
          <a:p>
            <a:pPr indent="-381000" lvl="0" marL="457200" rtl="0" algn="l">
              <a:spcBef>
                <a:spcPts val="1000"/>
              </a:spcBef>
              <a:spcAft>
                <a:spcPts val="0"/>
              </a:spcAft>
              <a:buSzPts val="2400"/>
              <a:buChar char="•"/>
            </a:pPr>
            <a:r>
              <a:rPr lang="en-US" sz="2400"/>
              <a:t>Compute the loss</a:t>
            </a:r>
            <a:endParaRPr sz="2400"/>
          </a:p>
          <a:p>
            <a:pPr indent="-381000" lvl="0" marL="457200" rtl="0" algn="l">
              <a:spcBef>
                <a:spcPts val="1000"/>
              </a:spcBef>
              <a:spcAft>
                <a:spcPts val="0"/>
              </a:spcAft>
              <a:buSzPts val="2400"/>
              <a:buChar char="•"/>
            </a:pPr>
            <a:r>
              <a:rPr lang="en-US" sz="2400"/>
              <a:t>Compute gradient of the loss:</a:t>
            </a:r>
            <a:endParaRPr sz="2400"/>
          </a:p>
          <a:p>
            <a:pPr indent="-381000" lvl="1" marL="914400" rtl="0" algn="l">
              <a:spcBef>
                <a:spcPts val="1000"/>
              </a:spcBef>
              <a:spcAft>
                <a:spcPts val="0"/>
              </a:spcAft>
              <a:buSzPts val="2400"/>
              <a:buChar char="•"/>
            </a:pPr>
            <a:r>
              <a:rPr lang="en-US" sz="2400"/>
              <a:t>How is each parameter implicated in the loss?</a:t>
            </a:r>
            <a:endParaRPr sz="2400"/>
          </a:p>
          <a:p>
            <a:pPr indent="0" lvl="0" marL="457200" rtl="0" algn="l">
              <a:spcBef>
                <a:spcPts val="1000"/>
              </a:spcBef>
              <a:spcAft>
                <a:spcPts val="0"/>
              </a:spcAft>
              <a:buNone/>
            </a:pPr>
            <a:r>
              <a:t/>
            </a:r>
            <a:endParaRPr sz="2400"/>
          </a:p>
        </p:txBody>
      </p:sp>
      <p:sp>
        <p:nvSpPr>
          <p:cNvPr id="433" name="Google Shape;433;p38"/>
          <p:cNvSpPr/>
          <p:nvPr/>
        </p:nvSpPr>
        <p:spPr>
          <a:xfrm>
            <a:off x="6074989" y="2191397"/>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1</a:t>
            </a:r>
            <a:endParaRPr baseline="-25000"/>
          </a:p>
        </p:txBody>
      </p:sp>
      <p:sp>
        <p:nvSpPr>
          <p:cNvPr id="434" name="Google Shape;434;p38"/>
          <p:cNvSpPr/>
          <p:nvPr/>
        </p:nvSpPr>
        <p:spPr>
          <a:xfrm>
            <a:off x="6074989" y="3019097"/>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2</a:t>
            </a:r>
            <a:endParaRPr baseline="-25000"/>
          </a:p>
        </p:txBody>
      </p:sp>
      <p:sp>
        <p:nvSpPr>
          <p:cNvPr id="435" name="Google Shape;435;p38"/>
          <p:cNvSpPr/>
          <p:nvPr/>
        </p:nvSpPr>
        <p:spPr>
          <a:xfrm>
            <a:off x="7023539" y="2191397"/>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1</a:t>
            </a:r>
            <a:endParaRPr baseline="-25000"/>
          </a:p>
        </p:txBody>
      </p:sp>
      <p:sp>
        <p:nvSpPr>
          <p:cNvPr id="436" name="Google Shape;436;p38"/>
          <p:cNvSpPr/>
          <p:nvPr/>
        </p:nvSpPr>
        <p:spPr>
          <a:xfrm>
            <a:off x="7023539" y="3019097"/>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2</a:t>
            </a:r>
            <a:endParaRPr baseline="-25000"/>
          </a:p>
        </p:txBody>
      </p:sp>
      <p:sp>
        <p:nvSpPr>
          <p:cNvPr id="437" name="Google Shape;437;p38"/>
          <p:cNvSpPr/>
          <p:nvPr/>
        </p:nvSpPr>
        <p:spPr>
          <a:xfrm>
            <a:off x="7972089" y="2625347"/>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y</a:t>
            </a:r>
            <a:r>
              <a:rPr baseline="-25000" lang="en-US"/>
              <a:t>1</a:t>
            </a:r>
            <a:endParaRPr baseline="-25000"/>
          </a:p>
        </p:txBody>
      </p:sp>
      <p:cxnSp>
        <p:nvCxnSpPr>
          <p:cNvPr id="438" name="Google Shape;438;p38"/>
          <p:cNvCxnSpPr>
            <a:stCxn id="433" idx="6"/>
            <a:endCxn id="435" idx="2"/>
          </p:cNvCxnSpPr>
          <p:nvPr/>
        </p:nvCxnSpPr>
        <p:spPr>
          <a:xfrm>
            <a:off x="6577489" y="2432747"/>
            <a:ext cx="446100" cy="0"/>
          </a:xfrm>
          <a:prstGeom prst="straightConnector1">
            <a:avLst/>
          </a:prstGeom>
          <a:noFill/>
          <a:ln cap="flat" cmpd="sng" w="9525">
            <a:solidFill>
              <a:schemeClr val="dk2"/>
            </a:solidFill>
            <a:prstDash val="solid"/>
            <a:round/>
            <a:headEnd len="med" w="med" type="none"/>
            <a:tailEnd len="med" w="med" type="none"/>
          </a:ln>
        </p:spPr>
      </p:cxnSp>
      <p:cxnSp>
        <p:nvCxnSpPr>
          <p:cNvPr id="439" name="Google Shape;439;p38"/>
          <p:cNvCxnSpPr>
            <a:stCxn id="433" idx="6"/>
            <a:endCxn id="436" idx="2"/>
          </p:cNvCxnSpPr>
          <p:nvPr/>
        </p:nvCxnSpPr>
        <p:spPr>
          <a:xfrm>
            <a:off x="6577489" y="2432747"/>
            <a:ext cx="446100" cy="827700"/>
          </a:xfrm>
          <a:prstGeom prst="straightConnector1">
            <a:avLst/>
          </a:prstGeom>
          <a:noFill/>
          <a:ln cap="flat" cmpd="sng" w="9525">
            <a:solidFill>
              <a:schemeClr val="dk2"/>
            </a:solidFill>
            <a:prstDash val="solid"/>
            <a:round/>
            <a:headEnd len="med" w="med" type="none"/>
            <a:tailEnd len="med" w="med" type="none"/>
          </a:ln>
        </p:spPr>
      </p:cxnSp>
      <p:cxnSp>
        <p:nvCxnSpPr>
          <p:cNvPr id="440" name="Google Shape;440;p38"/>
          <p:cNvCxnSpPr>
            <a:stCxn id="434" idx="6"/>
            <a:endCxn id="435" idx="2"/>
          </p:cNvCxnSpPr>
          <p:nvPr/>
        </p:nvCxnSpPr>
        <p:spPr>
          <a:xfrm flipH="1" rot="10800000">
            <a:off x="6577489" y="2432747"/>
            <a:ext cx="446100" cy="827700"/>
          </a:xfrm>
          <a:prstGeom prst="straightConnector1">
            <a:avLst/>
          </a:prstGeom>
          <a:noFill/>
          <a:ln cap="flat" cmpd="sng" w="9525">
            <a:solidFill>
              <a:schemeClr val="dk2"/>
            </a:solidFill>
            <a:prstDash val="solid"/>
            <a:round/>
            <a:headEnd len="med" w="med" type="none"/>
            <a:tailEnd len="med" w="med" type="none"/>
          </a:ln>
        </p:spPr>
      </p:cxnSp>
      <p:cxnSp>
        <p:nvCxnSpPr>
          <p:cNvPr id="441" name="Google Shape;441;p38"/>
          <p:cNvCxnSpPr>
            <a:stCxn id="434" idx="6"/>
            <a:endCxn id="436" idx="2"/>
          </p:cNvCxnSpPr>
          <p:nvPr/>
        </p:nvCxnSpPr>
        <p:spPr>
          <a:xfrm>
            <a:off x="6577489" y="3260447"/>
            <a:ext cx="446100" cy="0"/>
          </a:xfrm>
          <a:prstGeom prst="straightConnector1">
            <a:avLst/>
          </a:prstGeom>
          <a:noFill/>
          <a:ln cap="flat" cmpd="sng" w="9525">
            <a:solidFill>
              <a:schemeClr val="dk2"/>
            </a:solidFill>
            <a:prstDash val="solid"/>
            <a:round/>
            <a:headEnd len="med" w="med" type="none"/>
            <a:tailEnd len="med" w="med" type="none"/>
          </a:ln>
        </p:spPr>
      </p:cxnSp>
      <p:cxnSp>
        <p:nvCxnSpPr>
          <p:cNvPr id="442" name="Google Shape;442;p38"/>
          <p:cNvCxnSpPr>
            <a:stCxn id="435" idx="6"/>
            <a:endCxn id="437" idx="2"/>
          </p:cNvCxnSpPr>
          <p:nvPr/>
        </p:nvCxnSpPr>
        <p:spPr>
          <a:xfrm>
            <a:off x="7526039" y="2432747"/>
            <a:ext cx="446100" cy="434100"/>
          </a:xfrm>
          <a:prstGeom prst="straightConnector1">
            <a:avLst/>
          </a:prstGeom>
          <a:noFill/>
          <a:ln cap="flat" cmpd="sng" w="9525">
            <a:solidFill>
              <a:schemeClr val="dk2"/>
            </a:solidFill>
            <a:prstDash val="solid"/>
            <a:round/>
            <a:headEnd len="med" w="med" type="none"/>
            <a:tailEnd len="med" w="med" type="none"/>
          </a:ln>
        </p:spPr>
      </p:cxnSp>
      <p:cxnSp>
        <p:nvCxnSpPr>
          <p:cNvPr id="443" name="Google Shape;443;p38"/>
          <p:cNvCxnSpPr>
            <a:stCxn id="436" idx="6"/>
            <a:endCxn id="437" idx="2"/>
          </p:cNvCxnSpPr>
          <p:nvPr/>
        </p:nvCxnSpPr>
        <p:spPr>
          <a:xfrm flipH="1" rot="10800000">
            <a:off x="7526039" y="2866847"/>
            <a:ext cx="446100" cy="393600"/>
          </a:xfrm>
          <a:prstGeom prst="straightConnector1">
            <a:avLst/>
          </a:prstGeom>
          <a:noFill/>
          <a:ln cap="flat" cmpd="sng" w="9525">
            <a:solidFill>
              <a:schemeClr val="dk2"/>
            </a:solidFill>
            <a:prstDash val="solid"/>
            <a:round/>
            <a:headEnd len="med" w="med" type="none"/>
            <a:tailEnd len="med" w="med" type="none"/>
          </a:ln>
        </p:spPr>
      </p:cxnSp>
      <p:sp>
        <p:nvSpPr>
          <p:cNvPr id="444" name="Google Shape;444;p38"/>
          <p:cNvSpPr/>
          <p:nvPr/>
        </p:nvSpPr>
        <p:spPr>
          <a:xfrm>
            <a:off x="7166750" y="1595225"/>
            <a:ext cx="1271100" cy="482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Error</a:t>
            </a:r>
            <a:endParaRPr/>
          </a:p>
        </p:txBody>
      </p:sp>
      <p:sp>
        <p:nvSpPr>
          <p:cNvPr id="445" name="Google Shape;445;p38"/>
          <p:cNvSpPr/>
          <p:nvPr/>
        </p:nvSpPr>
        <p:spPr>
          <a:xfrm>
            <a:off x="6661575" y="3590200"/>
            <a:ext cx="1271100" cy="4827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Prediction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9"/>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Descent</a:t>
            </a:r>
            <a:endParaRPr/>
          </a:p>
        </p:txBody>
      </p:sp>
      <p:sp>
        <p:nvSpPr>
          <p:cNvPr id="452" name="Google Shape;452;p39"/>
          <p:cNvSpPr txBox="1"/>
          <p:nvPr>
            <p:ph idx="1" type="body"/>
          </p:nvPr>
        </p:nvSpPr>
        <p:spPr>
          <a:xfrm>
            <a:off x="457200" y="1200150"/>
            <a:ext cx="5356200" cy="3394500"/>
          </a:xfrm>
          <a:prstGeom prst="rect">
            <a:avLst/>
          </a:prstGeom>
        </p:spPr>
        <p:txBody>
          <a:bodyPr anchorCtr="0" anchor="t" bIns="45700" lIns="91425" spcFirstLastPara="1" rIns="91425" wrap="square" tIns="45700">
            <a:noAutofit/>
          </a:bodyPr>
          <a:lstStyle/>
          <a:p>
            <a:pPr indent="-381000" lvl="0" marL="457200" rtl="0" algn="l">
              <a:spcBef>
                <a:spcPts val="600"/>
              </a:spcBef>
              <a:spcAft>
                <a:spcPts val="0"/>
              </a:spcAft>
              <a:buSzPts val="2400"/>
              <a:buChar char="•"/>
            </a:pPr>
            <a:r>
              <a:rPr lang="en-US" sz="2400"/>
              <a:t>Make predictions</a:t>
            </a:r>
            <a:endParaRPr sz="2400"/>
          </a:p>
          <a:p>
            <a:pPr indent="-381000" lvl="0" marL="457200" rtl="0" algn="l">
              <a:spcBef>
                <a:spcPts val="1000"/>
              </a:spcBef>
              <a:spcAft>
                <a:spcPts val="0"/>
              </a:spcAft>
              <a:buSzPts val="2400"/>
              <a:buChar char="•"/>
            </a:pPr>
            <a:r>
              <a:rPr lang="en-US" sz="2400"/>
              <a:t>Compute the loss</a:t>
            </a:r>
            <a:endParaRPr sz="2400"/>
          </a:p>
          <a:p>
            <a:pPr indent="-381000" lvl="0" marL="457200" rtl="0" algn="l">
              <a:spcBef>
                <a:spcPts val="1000"/>
              </a:spcBef>
              <a:spcAft>
                <a:spcPts val="0"/>
              </a:spcAft>
              <a:buSzPts val="2400"/>
              <a:buChar char="•"/>
            </a:pPr>
            <a:r>
              <a:rPr lang="en-US" sz="2400"/>
              <a:t>Compute gradient of the loss:</a:t>
            </a:r>
            <a:endParaRPr sz="2400"/>
          </a:p>
          <a:p>
            <a:pPr indent="-381000" lvl="1" marL="914400" rtl="0" algn="l">
              <a:spcBef>
                <a:spcPts val="1000"/>
              </a:spcBef>
              <a:spcAft>
                <a:spcPts val="0"/>
              </a:spcAft>
              <a:buSzPts val="2400"/>
              <a:buChar char="•"/>
            </a:pPr>
            <a:r>
              <a:rPr lang="en-US" sz="2400"/>
              <a:t>How is each parameter implicated in the loss?</a:t>
            </a:r>
            <a:endParaRPr sz="2400"/>
          </a:p>
          <a:p>
            <a:pPr indent="-381000" lvl="0" marL="457200" rtl="0" algn="l">
              <a:spcBef>
                <a:spcPts val="1000"/>
              </a:spcBef>
              <a:spcAft>
                <a:spcPts val="0"/>
              </a:spcAft>
              <a:buSzPts val="2400"/>
              <a:buChar char="•"/>
            </a:pPr>
            <a:r>
              <a:rPr lang="en-US" sz="2400"/>
              <a:t>How to compute gradients with more than 1 layer?</a:t>
            </a:r>
            <a:endParaRPr sz="2400"/>
          </a:p>
        </p:txBody>
      </p:sp>
      <p:sp>
        <p:nvSpPr>
          <p:cNvPr id="453" name="Google Shape;453;p39"/>
          <p:cNvSpPr/>
          <p:nvPr/>
        </p:nvSpPr>
        <p:spPr>
          <a:xfrm>
            <a:off x="6074989" y="2191397"/>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1</a:t>
            </a:r>
            <a:endParaRPr baseline="-25000"/>
          </a:p>
        </p:txBody>
      </p:sp>
      <p:sp>
        <p:nvSpPr>
          <p:cNvPr id="454" name="Google Shape;454;p39"/>
          <p:cNvSpPr/>
          <p:nvPr/>
        </p:nvSpPr>
        <p:spPr>
          <a:xfrm>
            <a:off x="6074989" y="3019097"/>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2</a:t>
            </a:r>
            <a:endParaRPr baseline="-25000"/>
          </a:p>
        </p:txBody>
      </p:sp>
      <p:sp>
        <p:nvSpPr>
          <p:cNvPr id="455" name="Google Shape;455;p39"/>
          <p:cNvSpPr/>
          <p:nvPr/>
        </p:nvSpPr>
        <p:spPr>
          <a:xfrm>
            <a:off x="7023539" y="2191397"/>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1</a:t>
            </a:r>
            <a:endParaRPr baseline="-25000"/>
          </a:p>
        </p:txBody>
      </p:sp>
      <p:sp>
        <p:nvSpPr>
          <p:cNvPr id="456" name="Google Shape;456;p39"/>
          <p:cNvSpPr/>
          <p:nvPr/>
        </p:nvSpPr>
        <p:spPr>
          <a:xfrm>
            <a:off x="7023539" y="3019097"/>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2</a:t>
            </a:r>
            <a:endParaRPr baseline="-25000"/>
          </a:p>
        </p:txBody>
      </p:sp>
      <p:sp>
        <p:nvSpPr>
          <p:cNvPr id="457" name="Google Shape;457;p39"/>
          <p:cNvSpPr/>
          <p:nvPr/>
        </p:nvSpPr>
        <p:spPr>
          <a:xfrm>
            <a:off x="7972089" y="2625347"/>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y</a:t>
            </a:r>
            <a:r>
              <a:rPr baseline="-25000" lang="en-US"/>
              <a:t>1</a:t>
            </a:r>
            <a:endParaRPr baseline="-25000"/>
          </a:p>
        </p:txBody>
      </p:sp>
      <p:cxnSp>
        <p:nvCxnSpPr>
          <p:cNvPr id="458" name="Google Shape;458;p39"/>
          <p:cNvCxnSpPr>
            <a:stCxn id="453" idx="6"/>
            <a:endCxn id="455" idx="2"/>
          </p:cNvCxnSpPr>
          <p:nvPr/>
        </p:nvCxnSpPr>
        <p:spPr>
          <a:xfrm>
            <a:off x="6577489" y="2432747"/>
            <a:ext cx="446100" cy="0"/>
          </a:xfrm>
          <a:prstGeom prst="straightConnector1">
            <a:avLst/>
          </a:prstGeom>
          <a:noFill/>
          <a:ln cap="flat" cmpd="sng" w="9525">
            <a:solidFill>
              <a:schemeClr val="dk2"/>
            </a:solidFill>
            <a:prstDash val="solid"/>
            <a:round/>
            <a:headEnd len="med" w="med" type="none"/>
            <a:tailEnd len="med" w="med" type="none"/>
          </a:ln>
        </p:spPr>
      </p:cxnSp>
      <p:cxnSp>
        <p:nvCxnSpPr>
          <p:cNvPr id="459" name="Google Shape;459;p39"/>
          <p:cNvCxnSpPr>
            <a:stCxn id="453" idx="6"/>
            <a:endCxn id="456" idx="2"/>
          </p:cNvCxnSpPr>
          <p:nvPr/>
        </p:nvCxnSpPr>
        <p:spPr>
          <a:xfrm>
            <a:off x="6577489" y="2432747"/>
            <a:ext cx="446100" cy="827700"/>
          </a:xfrm>
          <a:prstGeom prst="straightConnector1">
            <a:avLst/>
          </a:prstGeom>
          <a:noFill/>
          <a:ln cap="flat" cmpd="sng" w="9525">
            <a:solidFill>
              <a:schemeClr val="dk2"/>
            </a:solidFill>
            <a:prstDash val="solid"/>
            <a:round/>
            <a:headEnd len="med" w="med" type="none"/>
            <a:tailEnd len="med" w="med" type="none"/>
          </a:ln>
        </p:spPr>
      </p:cxnSp>
      <p:cxnSp>
        <p:nvCxnSpPr>
          <p:cNvPr id="460" name="Google Shape;460;p39"/>
          <p:cNvCxnSpPr>
            <a:stCxn id="454" idx="6"/>
            <a:endCxn id="455" idx="2"/>
          </p:cNvCxnSpPr>
          <p:nvPr/>
        </p:nvCxnSpPr>
        <p:spPr>
          <a:xfrm flipH="1" rot="10800000">
            <a:off x="6577489" y="2432747"/>
            <a:ext cx="446100" cy="827700"/>
          </a:xfrm>
          <a:prstGeom prst="straightConnector1">
            <a:avLst/>
          </a:prstGeom>
          <a:noFill/>
          <a:ln cap="flat" cmpd="sng" w="9525">
            <a:solidFill>
              <a:schemeClr val="dk2"/>
            </a:solidFill>
            <a:prstDash val="solid"/>
            <a:round/>
            <a:headEnd len="med" w="med" type="none"/>
            <a:tailEnd len="med" w="med" type="none"/>
          </a:ln>
        </p:spPr>
      </p:cxnSp>
      <p:cxnSp>
        <p:nvCxnSpPr>
          <p:cNvPr id="461" name="Google Shape;461;p39"/>
          <p:cNvCxnSpPr>
            <a:stCxn id="454" idx="6"/>
            <a:endCxn id="456" idx="2"/>
          </p:cNvCxnSpPr>
          <p:nvPr/>
        </p:nvCxnSpPr>
        <p:spPr>
          <a:xfrm>
            <a:off x="6577489" y="3260447"/>
            <a:ext cx="446100" cy="0"/>
          </a:xfrm>
          <a:prstGeom prst="straightConnector1">
            <a:avLst/>
          </a:prstGeom>
          <a:noFill/>
          <a:ln cap="flat" cmpd="sng" w="9525">
            <a:solidFill>
              <a:schemeClr val="dk2"/>
            </a:solidFill>
            <a:prstDash val="solid"/>
            <a:round/>
            <a:headEnd len="med" w="med" type="none"/>
            <a:tailEnd len="med" w="med" type="none"/>
          </a:ln>
        </p:spPr>
      </p:cxnSp>
      <p:cxnSp>
        <p:nvCxnSpPr>
          <p:cNvPr id="462" name="Google Shape;462;p39"/>
          <p:cNvCxnSpPr>
            <a:stCxn id="455" idx="6"/>
            <a:endCxn id="457" idx="2"/>
          </p:cNvCxnSpPr>
          <p:nvPr/>
        </p:nvCxnSpPr>
        <p:spPr>
          <a:xfrm>
            <a:off x="7526039" y="2432747"/>
            <a:ext cx="446100" cy="434100"/>
          </a:xfrm>
          <a:prstGeom prst="straightConnector1">
            <a:avLst/>
          </a:prstGeom>
          <a:noFill/>
          <a:ln cap="flat" cmpd="sng" w="9525">
            <a:solidFill>
              <a:schemeClr val="dk2"/>
            </a:solidFill>
            <a:prstDash val="solid"/>
            <a:round/>
            <a:headEnd len="med" w="med" type="none"/>
            <a:tailEnd len="med" w="med" type="none"/>
          </a:ln>
        </p:spPr>
      </p:cxnSp>
      <p:cxnSp>
        <p:nvCxnSpPr>
          <p:cNvPr id="463" name="Google Shape;463;p39"/>
          <p:cNvCxnSpPr>
            <a:stCxn id="456" idx="6"/>
            <a:endCxn id="457" idx="2"/>
          </p:cNvCxnSpPr>
          <p:nvPr/>
        </p:nvCxnSpPr>
        <p:spPr>
          <a:xfrm flipH="1" rot="10800000">
            <a:off x="7526039" y="2866847"/>
            <a:ext cx="446100" cy="393600"/>
          </a:xfrm>
          <a:prstGeom prst="straightConnector1">
            <a:avLst/>
          </a:prstGeom>
          <a:noFill/>
          <a:ln cap="flat" cmpd="sng" w="9525">
            <a:solidFill>
              <a:schemeClr val="dk2"/>
            </a:solidFill>
            <a:prstDash val="solid"/>
            <a:round/>
            <a:headEnd len="med" w="med" type="none"/>
            <a:tailEnd len="med" w="med" type="none"/>
          </a:ln>
        </p:spPr>
      </p:cxnSp>
      <p:sp>
        <p:nvSpPr>
          <p:cNvPr id="464" name="Google Shape;464;p39"/>
          <p:cNvSpPr/>
          <p:nvPr/>
        </p:nvSpPr>
        <p:spPr>
          <a:xfrm>
            <a:off x="7166750" y="1595225"/>
            <a:ext cx="1271100" cy="482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Error</a:t>
            </a:r>
            <a:endParaRPr/>
          </a:p>
        </p:txBody>
      </p:sp>
      <p:sp>
        <p:nvSpPr>
          <p:cNvPr id="465" name="Google Shape;465;p39"/>
          <p:cNvSpPr/>
          <p:nvPr/>
        </p:nvSpPr>
        <p:spPr>
          <a:xfrm>
            <a:off x="6661575" y="3590200"/>
            <a:ext cx="1271100" cy="4827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Prediction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3"/>
          <p:cNvPicPr preferRelativeResize="0"/>
          <p:nvPr/>
        </p:nvPicPr>
        <p:blipFill>
          <a:blip r:embed="rId3">
            <a:alphaModFix/>
          </a:blip>
          <a:stretch>
            <a:fillRect/>
          </a:stretch>
        </p:blipFill>
        <p:spPr>
          <a:xfrm>
            <a:off x="1684800" y="1605275"/>
            <a:ext cx="1429050" cy="1043211"/>
          </a:xfrm>
          <a:prstGeom prst="rect">
            <a:avLst/>
          </a:prstGeom>
          <a:noFill/>
          <a:ln>
            <a:noFill/>
          </a:ln>
        </p:spPr>
      </p:pic>
      <p:sp>
        <p:nvSpPr>
          <p:cNvPr id="70" name="Google Shape;70;p13"/>
          <p:cNvSpPr txBox="1"/>
          <p:nvPr/>
        </p:nvSpPr>
        <p:spPr>
          <a:xfrm>
            <a:off x="1646425" y="1112675"/>
            <a:ext cx="150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AND</a:t>
            </a:r>
            <a:endParaRPr b="1" sz="2000"/>
          </a:p>
        </p:txBody>
      </p:sp>
      <p:graphicFrame>
        <p:nvGraphicFramePr>
          <p:cNvPr id="71" name="Google Shape;71;p13"/>
          <p:cNvGraphicFramePr/>
          <p:nvPr/>
        </p:nvGraphicFramePr>
        <p:xfrm>
          <a:off x="1684788" y="2924500"/>
          <a:ext cx="3000000" cy="3000000"/>
        </p:xfrm>
        <a:graphic>
          <a:graphicData uri="http://schemas.openxmlformats.org/drawingml/2006/table">
            <a:tbl>
              <a:tblPr>
                <a:noFill/>
                <a:tableStyleId>{401D73E5-9CC4-48AA-A751-8C3B44302CCD}</a:tableStyleId>
              </a:tblPr>
              <a:tblGrid>
                <a:gridCol w="476350"/>
                <a:gridCol w="476350"/>
                <a:gridCol w="476350"/>
              </a:tblGrid>
              <a:tr h="332150">
                <a:tc>
                  <a:txBody>
                    <a:bodyPr/>
                    <a:lstStyle/>
                    <a:p>
                      <a:pPr indent="0" lvl="0" marL="0" rtl="0" algn="ctr">
                        <a:spcBef>
                          <a:spcPts val="0"/>
                        </a:spcBef>
                        <a:spcAft>
                          <a:spcPts val="0"/>
                        </a:spcAft>
                        <a:buNone/>
                      </a:pPr>
                      <a:r>
                        <a:rPr b="1" lang="en-US"/>
                        <a:t>x</a:t>
                      </a:r>
                      <a:r>
                        <a:rPr b="1" baseline="-25000" lang="en-US"/>
                        <a:t>1</a:t>
                      </a:r>
                      <a:endParaRPr b="1" baseline="-25000"/>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x</a:t>
                      </a:r>
                      <a:r>
                        <a:rPr b="1" baseline="-25000" lang="en-US"/>
                        <a:t>2</a:t>
                      </a:r>
                      <a:endParaRPr b="1" baseline="-25000"/>
                    </a:p>
                  </a:txBody>
                  <a:tcPr marT="91425" marB="91425" marR="91425" marL="91425">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y</a:t>
                      </a:r>
                      <a:endParaRPr b="1"/>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solidFill>
                      <a:srgbClr val="D9EAD3"/>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lnB cap="flat" cmpd="sng" w="9525">
                      <a:solidFill>
                        <a:srgbClr val="434343"/>
                      </a:solidFill>
                      <a:prstDash val="solid"/>
                      <a:round/>
                      <a:headEnd len="sm" w="sm" type="none"/>
                      <a:tailEnd len="sm" w="sm" type="none"/>
                    </a:lnB>
                    <a:solidFill>
                      <a:srgbClr val="D9EAD3"/>
                    </a:solidFill>
                  </a:tcPr>
                </a:tc>
              </a:tr>
            </a:tbl>
          </a:graphicData>
        </a:graphic>
      </p:graphicFrame>
      <p:sp>
        <p:nvSpPr>
          <p:cNvPr id="72" name="Google Shape;72;p13"/>
          <p:cNvSpPr txBox="1"/>
          <p:nvPr/>
        </p:nvSpPr>
        <p:spPr>
          <a:xfrm>
            <a:off x="-26725" y="1112675"/>
            <a:ext cx="150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NOT</a:t>
            </a:r>
            <a:endParaRPr b="1" sz="2000"/>
          </a:p>
        </p:txBody>
      </p:sp>
      <p:graphicFrame>
        <p:nvGraphicFramePr>
          <p:cNvPr id="73" name="Google Shape;73;p13"/>
          <p:cNvGraphicFramePr/>
          <p:nvPr/>
        </p:nvGraphicFramePr>
        <p:xfrm>
          <a:off x="249825" y="1605275"/>
          <a:ext cx="3000000" cy="3000000"/>
        </p:xfrm>
        <a:graphic>
          <a:graphicData uri="http://schemas.openxmlformats.org/drawingml/2006/table">
            <a:tbl>
              <a:tblPr>
                <a:noFill/>
                <a:tableStyleId>{401D73E5-9CC4-48AA-A751-8C3B44302CCD}</a:tableStyleId>
              </a:tblPr>
              <a:tblGrid>
                <a:gridCol w="476350"/>
                <a:gridCol w="476350"/>
              </a:tblGrid>
              <a:tr h="332150">
                <a:tc>
                  <a:txBody>
                    <a:bodyPr/>
                    <a:lstStyle/>
                    <a:p>
                      <a:pPr indent="0" lvl="0" marL="0" rtl="0" algn="ctr">
                        <a:spcBef>
                          <a:spcPts val="0"/>
                        </a:spcBef>
                        <a:spcAft>
                          <a:spcPts val="0"/>
                        </a:spcAft>
                        <a:buNone/>
                      </a:pPr>
                      <a:r>
                        <a:rPr b="1" lang="en-US"/>
                        <a:t>x</a:t>
                      </a:r>
                      <a:endParaRPr b="1" baseline="-25000"/>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y</a:t>
                      </a:r>
                      <a:endParaRPr b="1"/>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bl>
          </a:graphicData>
        </a:graphic>
      </p:graphicFrame>
      <p:sp>
        <p:nvSpPr>
          <p:cNvPr id="74" name="Google Shape;74;p13"/>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000"/>
              <a:t>Logical Operators</a:t>
            </a:r>
            <a:endParaRPr sz="4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0"/>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Descent</a:t>
            </a:r>
            <a:endParaRPr/>
          </a:p>
        </p:txBody>
      </p:sp>
      <p:sp>
        <p:nvSpPr>
          <p:cNvPr id="472" name="Google Shape;472;p40"/>
          <p:cNvSpPr/>
          <p:nvPr/>
        </p:nvSpPr>
        <p:spPr>
          <a:xfrm>
            <a:off x="2803000" y="2024525"/>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1</a:t>
            </a:r>
            <a:endParaRPr baseline="-25000"/>
          </a:p>
        </p:txBody>
      </p:sp>
      <p:sp>
        <p:nvSpPr>
          <p:cNvPr id="473" name="Google Shape;473;p40"/>
          <p:cNvSpPr/>
          <p:nvPr/>
        </p:nvSpPr>
        <p:spPr>
          <a:xfrm>
            <a:off x="2803000" y="3309425"/>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2</a:t>
            </a:r>
            <a:endParaRPr baseline="-25000"/>
          </a:p>
        </p:txBody>
      </p:sp>
      <p:sp>
        <p:nvSpPr>
          <p:cNvPr id="474" name="Google Shape;474;p40"/>
          <p:cNvSpPr/>
          <p:nvPr/>
        </p:nvSpPr>
        <p:spPr>
          <a:xfrm>
            <a:off x="4361150" y="2024525"/>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1</a:t>
            </a:r>
            <a:endParaRPr baseline="-25000"/>
          </a:p>
        </p:txBody>
      </p:sp>
      <p:sp>
        <p:nvSpPr>
          <p:cNvPr id="475" name="Google Shape;475;p40"/>
          <p:cNvSpPr/>
          <p:nvPr/>
        </p:nvSpPr>
        <p:spPr>
          <a:xfrm>
            <a:off x="4361150" y="3309425"/>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2</a:t>
            </a:r>
            <a:endParaRPr baseline="-25000"/>
          </a:p>
        </p:txBody>
      </p:sp>
      <p:sp>
        <p:nvSpPr>
          <p:cNvPr id="476" name="Google Shape;476;p40"/>
          <p:cNvSpPr/>
          <p:nvPr/>
        </p:nvSpPr>
        <p:spPr>
          <a:xfrm>
            <a:off x="5843100" y="2610875"/>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y</a:t>
            </a:r>
            <a:r>
              <a:rPr baseline="-25000" lang="en-US"/>
              <a:t>1</a:t>
            </a:r>
            <a:endParaRPr baseline="-25000"/>
          </a:p>
        </p:txBody>
      </p:sp>
      <p:cxnSp>
        <p:nvCxnSpPr>
          <p:cNvPr id="477" name="Google Shape;477;p40"/>
          <p:cNvCxnSpPr>
            <a:stCxn id="472" idx="6"/>
            <a:endCxn id="474" idx="2"/>
          </p:cNvCxnSpPr>
          <p:nvPr/>
        </p:nvCxnSpPr>
        <p:spPr>
          <a:xfrm>
            <a:off x="3305500" y="2265875"/>
            <a:ext cx="1055700" cy="0"/>
          </a:xfrm>
          <a:prstGeom prst="straightConnector1">
            <a:avLst/>
          </a:prstGeom>
          <a:noFill/>
          <a:ln cap="flat" cmpd="sng" w="9525">
            <a:solidFill>
              <a:schemeClr val="dk2"/>
            </a:solidFill>
            <a:prstDash val="solid"/>
            <a:round/>
            <a:headEnd len="med" w="med" type="none"/>
            <a:tailEnd len="med" w="med" type="stealth"/>
          </a:ln>
        </p:spPr>
      </p:cxnSp>
      <p:cxnSp>
        <p:nvCxnSpPr>
          <p:cNvPr id="478" name="Google Shape;478;p40"/>
          <p:cNvCxnSpPr>
            <a:stCxn id="472" idx="6"/>
            <a:endCxn id="475" idx="2"/>
          </p:cNvCxnSpPr>
          <p:nvPr/>
        </p:nvCxnSpPr>
        <p:spPr>
          <a:xfrm>
            <a:off x="3305500" y="2265875"/>
            <a:ext cx="1055700" cy="1284900"/>
          </a:xfrm>
          <a:prstGeom prst="straightConnector1">
            <a:avLst/>
          </a:prstGeom>
          <a:noFill/>
          <a:ln cap="flat" cmpd="sng" w="9525">
            <a:solidFill>
              <a:schemeClr val="dk2"/>
            </a:solidFill>
            <a:prstDash val="solid"/>
            <a:round/>
            <a:headEnd len="med" w="med" type="none"/>
            <a:tailEnd len="med" w="med" type="stealth"/>
          </a:ln>
        </p:spPr>
      </p:cxnSp>
      <p:cxnSp>
        <p:nvCxnSpPr>
          <p:cNvPr id="479" name="Google Shape;479;p40"/>
          <p:cNvCxnSpPr>
            <a:stCxn id="473" idx="6"/>
            <a:endCxn id="474" idx="2"/>
          </p:cNvCxnSpPr>
          <p:nvPr/>
        </p:nvCxnSpPr>
        <p:spPr>
          <a:xfrm flipH="1" rot="10800000">
            <a:off x="3305500" y="2265875"/>
            <a:ext cx="1055700" cy="1284900"/>
          </a:xfrm>
          <a:prstGeom prst="straightConnector1">
            <a:avLst/>
          </a:prstGeom>
          <a:noFill/>
          <a:ln cap="flat" cmpd="sng" w="9525">
            <a:solidFill>
              <a:schemeClr val="dk2"/>
            </a:solidFill>
            <a:prstDash val="solid"/>
            <a:round/>
            <a:headEnd len="med" w="med" type="none"/>
            <a:tailEnd len="med" w="med" type="stealth"/>
          </a:ln>
        </p:spPr>
      </p:cxnSp>
      <p:cxnSp>
        <p:nvCxnSpPr>
          <p:cNvPr id="480" name="Google Shape;480;p40"/>
          <p:cNvCxnSpPr>
            <a:stCxn id="473" idx="6"/>
            <a:endCxn id="475" idx="2"/>
          </p:cNvCxnSpPr>
          <p:nvPr/>
        </p:nvCxnSpPr>
        <p:spPr>
          <a:xfrm>
            <a:off x="3305500" y="3550775"/>
            <a:ext cx="1055700" cy="0"/>
          </a:xfrm>
          <a:prstGeom prst="straightConnector1">
            <a:avLst/>
          </a:prstGeom>
          <a:noFill/>
          <a:ln cap="flat" cmpd="sng" w="9525">
            <a:solidFill>
              <a:schemeClr val="dk2"/>
            </a:solidFill>
            <a:prstDash val="solid"/>
            <a:round/>
            <a:headEnd len="med" w="med" type="none"/>
            <a:tailEnd len="med" w="med" type="stealth"/>
          </a:ln>
        </p:spPr>
      </p:cxnSp>
      <p:cxnSp>
        <p:nvCxnSpPr>
          <p:cNvPr id="481" name="Google Shape;481;p40"/>
          <p:cNvCxnSpPr>
            <a:stCxn id="474" idx="6"/>
            <a:endCxn id="476" idx="2"/>
          </p:cNvCxnSpPr>
          <p:nvPr/>
        </p:nvCxnSpPr>
        <p:spPr>
          <a:xfrm>
            <a:off x="4863650" y="2265875"/>
            <a:ext cx="979500" cy="586500"/>
          </a:xfrm>
          <a:prstGeom prst="straightConnector1">
            <a:avLst/>
          </a:prstGeom>
          <a:noFill/>
          <a:ln cap="flat" cmpd="sng" w="9525">
            <a:solidFill>
              <a:schemeClr val="dk2"/>
            </a:solidFill>
            <a:prstDash val="solid"/>
            <a:round/>
            <a:headEnd len="med" w="med" type="none"/>
            <a:tailEnd len="med" w="med" type="stealth"/>
          </a:ln>
        </p:spPr>
      </p:cxnSp>
      <p:cxnSp>
        <p:nvCxnSpPr>
          <p:cNvPr id="482" name="Google Shape;482;p40"/>
          <p:cNvCxnSpPr>
            <a:stCxn id="475" idx="6"/>
            <a:endCxn id="476" idx="2"/>
          </p:cNvCxnSpPr>
          <p:nvPr/>
        </p:nvCxnSpPr>
        <p:spPr>
          <a:xfrm flipH="1" rot="10800000">
            <a:off x="4863650" y="2852375"/>
            <a:ext cx="979500" cy="698400"/>
          </a:xfrm>
          <a:prstGeom prst="straightConnector1">
            <a:avLst/>
          </a:prstGeom>
          <a:noFill/>
          <a:ln cap="flat" cmpd="sng" w="9525">
            <a:solidFill>
              <a:schemeClr val="dk2"/>
            </a:solidFill>
            <a:prstDash val="solid"/>
            <a:round/>
            <a:headEnd len="med" w="med" type="none"/>
            <a:tailEnd len="med" w="med" type="stealth"/>
          </a:ln>
        </p:spPr>
      </p:cxnSp>
      <p:sp>
        <p:nvSpPr>
          <p:cNvPr id="483" name="Google Shape;483;p40"/>
          <p:cNvSpPr/>
          <p:nvPr/>
        </p:nvSpPr>
        <p:spPr>
          <a:xfrm>
            <a:off x="4194950" y="1451750"/>
            <a:ext cx="3423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b</a:t>
            </a:r>
            <a:r>
              <a:rPr baseline="-25000" lang="en-US">
                <a:solidFill>
                  <a:srgbClr val="0000FF"/>
                </a:solidFill>
              </a:rPr>
              <a:t>1</a:t>
            </a:r>
            <a:endParaRPr baseline="-25000">
              <a:solidFill>
                <a:srgbClr val="0000FF"/>
              </a:solidFill>
            </a:endParaRPr>
          </a:p>
        </p:txBody>
      </p:sp>
      <p:sp>
        <p:nvSpPr>
          <p:cNvPr id="484" name="Google Shape;484;p40"/>
          <p:cNvSpPr/>
          <p:nvPr/>
        </p:nvSpPr>
        <p:spPr>
          <a:xfrm>
            <a:off x="4194950" y="4108075"/>
            <a:ext cx="3423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b</a:t>
            </a:r>
            <a:r>
              <a:rPr baseline="-25000" lang="en-US">
                <a:solidFill>
                  <a:srgbClr val="0000FF"/>
                </a:solidFill>
              </a:rPr>
              <a:t>2</a:t>
            </a:r>
            <a:endParaRPr baseline="-25000">
              <a:solidFill>
                <a:srgbClr val="0000FF"/>
              </a:solidFill>
            </a:endParaRPr>
          </a:p>
        </p:txBody>
      </p:sp>
      <p:sp>
        <p:nvSpPr>
          <p:cNvPr id="485" name="Google Shape;485;p40"/>
          <p:cNvSpPr/>
          <p:nvPr/>
        </p:nvSpPr>
        <p:spPr>
          <a:xfrm>
            <a:off x="5598750" y="1800550"/>
            <a:ext cx="3423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b</a:t>
            </a:r>
            <a:r>
              <a:rPr baseline="-25000" lang="en-US">
                <a:solidFill>
                  <a:srgbClr val="0000FF"/>
                </a:solidFill>
              </a:rPr>
              <a:t>3</a:t>
            </a:r>
            <a:endParaRPr baseline="-25000">
              <a:solidFill>
                <a:srgbClr val="0000FF"/>
              </a:solidFill>
            </a:endParaRPr>
          </a:p>
        </p:txBody>
      </p:sp>
      <p:cxnSp>
        <p:nvCxnSpPr>
          <p:cNvPr id="486" name="Google Shape;486;p40"/>
          <p:cNvCxnSpPr>
            <a:stCxn id="483" idx="2"/>
            <a:endCxn id="474" idx="1"/>
          </p:cNvCxnSpPr>
          <p:nvPr/>
        </p:nvCxnSpPr>
        <p:spPr>
          <a:xfrm>
            <a:off x="4366100" y="1782650"/>
            <a:ext cx="68700" cy="312600"/>
          </a:xfrm>
          <a:prstGeom prst="straightConnector1">
            <a:avLst/>
          </a:prstGeom>
          <a:noFill/>
          <a:ln cap="flat" cmpd="sng" w="9525">
            <a:solidFill>
              <a:schemeClr val="dk2"/>
            </a:solidFill>
            <a:prstDash val="solid"/>
            <a:round/>
            <a:headEnd len="med" w="med" type="none"/>
            <a:tailEnd len="med" w="med" type="stealth"/>
          </a:ln>
        </p:spPr>
      </p:cxnSp>
      <p:cxnSp>
        <p:nvCxnSpPr>
          <p:cNvPr id="487" name="Google Shape;487;p40"/>
          <p:cNvCxnSpPr>
            <a:stCxn id="484" idx="0"/>
            <a:endCxn id="475" idx="3"/>
          </p:cNvCxnSpPr>
          <p:nvPr/>
        </p:nvCxnSpPr>
        <p:spPr>
          <a:xfrm flipH="1" rot="10800000">
            <a:off x="4366100" y="3721375"/>
            <a:ext cx="68700" cy="386700"/>
          </a:xfrm>
          <a:prstGeom prst="straightConnector1">
            <a:avLst/>
          </a:prstGeom>
          <a:noFill/>
          <a:ln cap="flat" cmpd="sng" w="9525">
            <a:solidFill>
              <a:schemeClr val="dk2"/>
            </a:solidFill>
            <a:prstDash val="solid"/>
            <a:round/>
            <a:headEnd len="med" w="med" type="none"/>
            <a:tailEnd len="med" w="med" type="stealth"/>
          </a:ln>
        </p:spPr>
      </p:cxnSp>
      <p:cxnSp>
        <p:nvCxnSpPr>
          <p:cNvPr id="488" name="Google Shape;488;p40"/>
          <p:cNvCxnSpPr>
            <a:stCxn id="485" idx="2"/>
            <a:endCxn id="476" idx="1"/>
          </p:cNvCxnSpPr>
          <p:nvPr/>
        </p:nvCxnSpPr>
        <p:spPr>
          <a:xfrm>
            <a:off x="5769900" y="2131450"/>
            <a:ext cx="146700" cy="550200"/>
          </a:xfrm>
          <a:prstGeom prst="straightConnector1">
            <a:avLst/>
          </a:prstGeom>
          <a:noFill/>
          <a:ln cap="flat" cmpd="sng" w="9525">
            <a:solidFill>
              <a:schemeClr val="dk2"/>
            </a:solidFill>
            <a:prstDash val="solid"/>
            <a:round/>
            <a:headEnd len="med" w="med" type="none"/>
            <a:tailEnd len="med" w="med" type="stealth"/>
          </a:ln>
        </p:spPr>
      </p:cxnSp>
      <p:sp>
        <p:nvSpPr>
          <p:cNvPr id="489" name="Google Shape;489;p40"/>
          <p:cNvSpPr txBox="1"/>
          <p:nvPr/>
        </p:nvSpPr>
        <p:spPr>
          <a:xfrm>
            <a:off x="3611611" y="1984367"/>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11</a:t>
            </a:r>
            <a:endParaRPr baseline="-25000">
              <a:solidFill>
                <a:srgbClr val="0000FF"/>
              </a:solidFill>
            </a:endParaRPr>
          </a:p>
        </p:txBody>
      </p:sp>
      <p:sp>
        <p:nvSpPr>
          <p:cNvPr id="490" name="Google Shape;490;p40"/>
          <p:cNvSpPr txBox="1"/>
          <p:nvPr/>
        </p:nvSpPr>
        <p:spPr>
          <a:xfrm>
            <a:off x="3616953" y="3295738"/>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22</a:t>
            </a:r>
            <a:endParaRPr baseline="-25000">
              <a:solidFill>
                <a:srgbClr val="0000FF"/>
              </a:solidFill>
            </a:endParaRPr>
          </a:p>
        </p:txBody>
      </p:sp>
      <p:sp>
        <p:nvSpPr>
          <p:cNvPr id="491" name="Google Shape;491;p40"/>
          <p:cNvSpPr txBox="1"/>
          <p:nvPr/>
        </p:nvSpPr>
        <p:spPr>
          <a:xfrm>
            <a:off x="3777153" y="2404335"/>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21</a:t>
            </a:r>
            <a:endParaRPr baseline="-25000">
              <a:solidFill>
                <a:srgbClr val="0000FF"/>
              </a:solidFill>
            </a:endParaRPr>
          </a:p>
        </p:txBody>
      </p:sp>
      <p:sp>
        <p:nvSpPr>
          <p:cNvPr id="492" name="Google Shape;492;p40"/>
          <p:cNvSpPr txBox="1"/>
          <p:nvPr/>
        </p:nvSpPr>
        <p:spPr>
          <a:xfrm>
            <a:off x="3833633" y="2906621"/>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12</a:t>
            </a:r>
            <a:endParaRPr baseline="-25000">
              <a:solidFill>
                <a:srgbClr val="0000FF"/>
              </a:solidFill>
            </a:endParaRPr>
          </a:p>
        </p:txBody>
      </p:sp>
      <p:sp>
        <p:nvSpPr>
          <p:cNvPr id="493" name="Google Shape;493;p40"/>
          <p:cNvSpPr txBox="1"/>
          <p:nvPr/>
        </p:nvSpPr>
        <p:spPr>
          <a:xfrm>
            <a:off x="5031211" y="2266942"/>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1</a:t>
            </a:r>
            <a:r>
              <a:rPr baseline="-25000" lang="en-US">
                <a:solidFill>
                  <a:srgbClr val="0000FF"/>
                </a:solidFill>
              </a:rPr>
              <a:t>11</a:t>
            </a:r>
            <a:endParaRPr baseline="-25000">
              <a:solidFill>
                <a:srgbClr val="0000FF"/>
              </a:solidFill>
            </a:endParaRPr>
          </a:p>
        </p:txBody>
      </p:sp>
      <p:sp>
        <p:nvSpPr>
          <p:cNvPr id="494" name="Google Shape;494;p40"/>
          <p:cNvSpPr txBox="1"/>
          <p:nvPr/>
        </p:nvSpPr>
        <p:spPr>
          <a:xfrm>
            <a:off x="4986532" y="3021174"/>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1</a:t>
            </a:r>
            <a:r>
              <a:rPr baseline="-25000" lang="en-US">
                <a:solidFill>
                  <a:srgbClr val="0000FF"/>
                </a:solidFill>
              </a:rPr>
              <a:t>21</a:t>
            </a:r>
            <a:endParaRPr baseline="-25000">
              <a:solidFill>
                <a:srgbClr val="0000FF"/>
              </a:solidFill>
            </a:endParaRPr>
          </a:p>
        </p:txBody>
      </p:sp>
      <p:pic>
        <p:nvPicPr>
          <p:cNvPr id="495" name="Google Shape;495;p40"/>
          <p:cNvPicPr preferRelativeResize="0"/>
          <p:nvPr/>
        </p:nvPicPr>
        <p:blipFill>
          <a:blip r:embed="rId3">
            <a:alphaModFix/>
          </a:blip>
          <a:stretch>
            <a:fillRect/>
          </a:stretch>
        </p:blipFill>
        <p:spPr>
          <a:xfrm>
            <a:off x="6596525" y="2665625"/>
            <a:ext cx="902300" cy="386700"/>
          </a:xfrm>
          <a:prstGeom prst="rect">
            <a:avLst/>
          </a:prstGeom>
          <a:noFill/>
          <a:ln cap="flat" cmpd="sng" w="28575">
            <a:solidFill>
              <a:srgbClr val="B6D7A8"/>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1"/>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Descent</a:t>
            </a:r>
            <a:endParaRPr/>
          </a:p>
        </p:txBody>
      </p:sp>
      <p:sp>
        <p:nvSpPr>
          <p:cNvPr id="502" name="Google Shape;502;p41"/>
          <p:cNvSpPr/>
          <p:nvPr/>
        </p:nvSpPr>
        <p:spPr>
          <a:xfrm>
            <a:off x="2803000" y="2024525"/>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1</a:t>
            </a:r>
            <a:endParaRPr baseline="-25000"/>
          </a:p>
        </p:txBody>
      </p:sp>
      <p:sp>
        <p:nvSpPr>
          <p:cNvPr id="503" name="Google Shape;503;p41"/>
          <p:cNvSpPr/>
          <p:nvPr/>
        </p:nvSpPr>
        <p:spPr>
          <a:xfrm>
            <a:off x="2803000" y="3309425"/>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2</a:t>
            </a:r>
            <a:endParaRPr baseline="-25000"/>
          </a:p>
        </p:txBody>
      </p:sp>
      <p:sp>
        <p:nvSpPr>
          <p:cNvPr id="504" name="Google Shape;504;p41"/>
          <p:cNvSpPr/>
          <p:nvPr/>
        </p:nvSpPr>
        <p:spPr>
          <a:xfrm>
            <a:off x="4361150" y="2024525"/>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1</a:t>
            </a:r>
            <a:endParaRPr baseline="-25000"/>
          </a:p>
        </p:txBody>
      </p:sp>
      <p:sp>
        <p:nvSpPr>
          <p:cNvPr id="505" name="Google Shape;505;p41"/>
          <p:cNvSpPr/>
          <p:nvPr/>
        </p:nvSpPr>
        <p:spPr>
          <a:xfrm>
            <a:off x="4361150" y="3309425"/>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2</a:t>
            </a:r>
            <a:endParaRPr baseline="-25000"/>
          </a:p>
        </p:txBody>
      </p:sp>
      <p:sp>
        <p:nvSpPr>
          <p:cNvPr id="506" name="Google Shape;506;p41"/>
          <p:cNvSpPr/>
          <p:nvPr/>
        </p:nvSpPr>
        <p:spPr>
          <a:xfrm>
            <a:off x="5843100" y="2610875"/>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y</a:t>
            </a:r>
            <a:r>
              <a:rPr baseline="-25000" lang="en-US"/>
              <a:t>1</a:t>
            </a:r>
            <a:endParaRPr baseline="-25000"/>
          </a:p>
        </p:txBody>
      </p:sp>
      <p:cxnSp>
        <p:nvCxnSpPr>
          <p:cNvPr id="507" name="Google Shape;507;p41"/>
          <p:cNvCxnSpPr>
            <a:stCxn id="502" idx="6"/>
            <a:endCxn id="504" idx="2"/>
          </p:cNvCxnSpPr>
          <p:nvPr/>
        </p:nvCxnSpPr>
        <p:spPr>
          <a:xfrm>
            <a:off x="3305500" y="2265875"/>
            <a:ext cx="1055700" cy="0"/>
          </a:xfrm>
          <a:prstGeom prst="straightConnector1">
            <a:avLst/>
          </a:prstGeom>
          <a:noFill/>
          <a:ln cap="flat" cmpd="sng" w="9525">
            <a:solidFill>
              <a:schemeClr val="dk2"/>
            </a:solidFill>
            <a:prstDash val="solid"/>
            <a:round/>
            <a:headEnd len="med" w="med" type="none"/>
            <a:tailEnd len="med" w="med" type="stealth"/>
          </a:ln>
        </p:spPr>
      </p:cxnSp>
      <p:cxnSp>
        <p:nvCxnSpPr>
          <p:cNvPr id="508" name="Google Shape;508;p41"/>
          <p:cNvCxnSpPr>
            <a:stCxn id="502" idx="6"/>
            <a:endCxn id="505" idx="2"/>
          </p:cNvCxnSpPr>
          <p:nvPr/>
        </p:nvCxnSpPr>
        <p:spPr>
          <a:xfrm>
            <a:off x="3305500" y="2265875"/>
            <a:ext cx="1055700" cy="1284900"/>
          </a:xfrm>
          <a:prstGeom prst="straightConnector1">
            <a:avLst/>
          </a:prstGeom>
          <a:noFill/>
          <a:ln cap="flat" cmpd="sng" w="9525">
            <a:solidFill>
              <a:schemeClr val="dk2"/>
            </a:solidFill>
            <a:prstDash val="solid"/>
            <a:round/>
            <a:headEnd len="med" w="med" type="none"/>
            <a:tailEnd len="med" w="med" type="stealth"/>
          </a:ln>
        </p:spPr>
      </p:cxnSp>
      <p:cxnSp>
        <p:nvCxnSpPr>
          <p:cNvPr id="509" name="Google Shape;509;p41"/>
          <p:cNvCxnSpPr>
            <a:stCxn id="503" idx="6"/>
            <a:endCxn id="504" idx="2"/>
          </p:cNvCxnSpPr>
          <p:nvPr/>
        </p:nvCxnSpPr>
        <p:spPr>
          <a:xfrm flipH="1" rot="10800000">
            <a:off x="3305500" y="2265875"/>
            <a:ext cx="1055700" cy="1284900"/>
          </a:xfrm>
          <a:prstGeom prst="straightConnector1">
            <a:avLst/>
          </a:prstGeom>
          <a:noFill/>
          <a:ln cap="flat" cmpd="sng" w="9525">
            <a:solidFill>
              <a:schemeClr val="dk2"/>
            </a:solidFill>
            <a:prstDash val="solid"/>
            <a:round/>
            <a:headEnd len="med" w="med" type="none"/>
            <a:tailEnd len="med" w="med" type="stealth"/>
          </a:ln>
        </p:spPr>
      </p:cxnSp>
      <p:cxnSp>
        <p:nvCxnSpPr>
          <p:cNvPr id="510" name="Google Shape;510;p41"/>
          <p:cNvCxnSpPr>
            <a:stCxn id="503" idx="6"/>
            <a:endCxn id="505" idx="2"/>
          </p:cNvCxnSpPr>
          <p:nvPr/>
        </p:nvCxnSpPr>
        <p:spPr>
          <a:xfrm>
            <a:off x="3305500" y="3550775"/>
            <a:ext cx="1055700" cy="0"/>
          </a:xfrm>
          <a:prstGeom prst="straightConnector1">
            <a:avLst/>
          </a:prstGeom>
          <a:noFill/>
          <a:ln cap="flat" cmpd="sng" w="9525">
            <a:solidFill>
              <a:schemeClr val="dk2"/>
            </a:solidFill>
            <a:prstDash val="solid"/>
            <a:round/>
            <a:headEnd len="med" w="med" type="none"/>
            <a:tailEnd len="med" w="med" type="stealth"/>
          </a:ln>
        </p:spPr>
      </p:cxnSp>
      <p:cxnSp>
        <p:nvCxnSpPr>
          <p:cNvPr id="511" name="Google Shape;511;p41"/>
          <p:cNvCxnSpPr>
            <a:stCxn id="504" idx="6"/>
            <a:endCxn id="506" idx="2"/>
          </p:cNvCxnSpPr>
          <p:nvPr/>
        </p:nvCxnSpPr>
        <p:spPr>
          <a:xfrm>
            <a:off x="4863650" y="2265875"/>
            <a:ext cx="979500" cy="586500"/>
          </a:xfrm>
          <a:prstGeom prst="straightConnector1">
            <a:avLst/>
          </a:prstGeom>
          <a:noFill/>
          <a:ln cap="flat" cmpd="sng" w="9525">
            <a:solidFill>
              <a:schemeClr val="dk2"/>
            </a:solidFill>
            <a:prstDash val="solid"/>
            <a:round/>
            <a:headEnd len="med" w="med" type="none"/>
            <a:tailEnd len="med" w="med" type="stealth"/>
          </a:ln>
        </p:spPr>
      </p:cxnSp>
      <p:cxnSp>
        <p:nvCxnSpPr>
          <p:cNvPr id="512" name="Google Shape;512;p41"/>
          <p:cNvCxnSpPr>
            <a:stCxn id="505" idx="6"/>
            <a:endCxn id="506" idx="2"/>
          </p:cNvCxnSpPr>
          <p:nvPr/>
        </p:nvCxnSpPr>
        <p:spPr>
          <a:xfrm flipH="1" rot="10800000">
            <a:off x="4863650" y="2852375"/>
            <a:ext cx="979500" cy="698400"/>
          </a:xfrm>
          <a:prstGeom prst="straightConnector1">
            <a:avLst/>
          </a:prstGeom>
          <a:noFill/>
          <a:ln cap="flat" cmpd="sng" w="9525">
            <a:solidFill>
              <a:schemeClr val="dk2"/>
            </a:solidFill>
            <a:prstDash val="solid"/>
            <a:round/>
            <a:headEnd len="med" w="med" type="none"/>
            <a:tailEnd len="med" w="med" type="stealth"/>
          </a:ln>
        </p:spPr>
      </p:cxnSp>
      <p:sp>
        <p:nvSpPr>
          <p:cNvPr id="513" name="Google Shape;513;p41"/>
          <p:cNvSpPr/>
          <p:nvPr/>
        </p:nvSpPr>
        <p:spPr>
          <a:xfrm>
            <a:off x="4194950" y="1451750"/>
            <a:ext cx="3423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b</a:t>
            </a:r>
            <a:r>
              <a:rPr baseline="-25000" lang="en-US">
                <a:solidFill>
                  <a:srgbClr val="0000FF"/>
                </a:solidFill>
              </a:rPr>
              <a:t>1</a:t>
            </a:r>
            <a:endParaRPr baseline="-25000">
              <a:solidFill>
                <a:srgbClr val="0000FF"/>
              </a:solidFill>
            </a:endParaRPr>
          </a:p>
        </p:txBody>
      </p:sp>
      <p:sp>
        <p:nvSpPr>
          <p:cNvPr id="514" name="Google Shape;514;p41"/>
          <p:cNvSpPr/>
          <p:nvPr/>
        </p:nvSpPr>
        <p:spPr>
          <a:xfrm>
            <a:off x="4194950" y="4108075"/>
            <a:ext cx="3423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b</a:t>
            </a:r>
            <a:r>
              <a:rPr baseline="-25000" lang="en-US">
                <a:solidFill>
                  <a:srgbClr val="0000FF"/>
                </a:solidFill>
              </a:rPr>
              <a:t>2</a:t>
            </a:r>
            <a:endParaRPr baseline="-25000">
              <a:solidFill>
                <a:srgbClr val="0000FF"/>
              </a:solidFill>
            </a:endParaRPr>
          </a:p>
        </p:txBody>
      </p:sp>
      <p:sp>
        <p:nvSpPr>
          <p:cNvPr id="515" name="Google Shape;515;p41"/>
          <p:cNvSpPr/>
          <p:nvPr/>
        </p:nvSpPr>
        <p:spPr>
          <a:xfrm>
            <a:off x="5598750" y="1800550"/>
            <a:ext cx="3423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b</a:t>
            </a:r>
            <a:r>
              <a:rPr baseline="-25000" lang="en-US">
                <a:solidFill>
                  <a:srgbClr val="0000FF"/>
                </a:solidFill>
              </a:rPr>
              <a:t>3</a:t>
            </a:r>
            <a:endParaRPr baseline="-25000">
              <a:solidFill>
                <a:srgbClr val="0000FF"/>
              </a:solidFill>
            </a:endParaRPr>
          </a:p>
        </p:txBody>
      </p:sp>
      <p:cxnSp>
        <p:nvCxnSpPr>
          <p:cNvPr id="516" name="Google Shape;516;p41"/>
          <p:cNvCxnSpPr>
            <a:stCxn id="513" idx="2"/>
            <a:endCxn id="504" idx="1"/>
          </p:cNvCxnSpPr>
          <p:nvPr/>
        </p:nvCxnSpPr>
        <p:spPr>
          <a:xfrm>
            <a:off x="4366100" y="1782650"/>
            <a:ext cx="68700" cy="312600"/>
          </a:xfrm>
          <a:prstGeom prst="straightConnector1">
            <a:avLst/>
          </a:prstGeom>
          <a:noFill/>
          <a:ln cap="flat" cmpd="sng" w="9525">
            <a:solidFill>
              <a:schemeClr val="dk2"/>
            </a:solidFill>
            <a:prstDash val="solid"/>
            <a:round/>
            <a:headEnd len="med" w="med" type="none"/>
            <a:tailEnd len="med" w="med" type="stealth"/>
          </a:ln>
        </p:spPr>
      </p:cxnSp>
      <p:cxnSp>
        <p:nvCxnSpPr>
          <p:cNvPr id="517" name="Google Shape;517;p41"/>
          <p:cNvCxnSpPr>
            <a:stCxn id="514" idx="0"/>
            <a:endCxn id="505" idx="3"/>
          </p:cNvCxnSpPr>
          <p:nvPr/>
        </p:nvCxnSpPr>
        <p:spPr>
          <a:xfrm flipH="1" rot="10800000">
            <a:off x="4366100" y="3721375"/>
            <a:ext cx="68700" cy="386700"/>
          </a:xfrm>
          <a:prstGeom prst="straightConnector1">
            <a:avLst/>
          </a:prstGeom>
          <a:noFill/>
          <a:ln cap="flat" cmpd="sng" w="9525">
            <a:solidFill>
              <a:schemeClr val="dk2"/>
            </a:solidFill>
            <a:prstDash val="solid"/>
            <a:round/>
            <a:headEnd len="med" w="med" type="none"/>
            <a:tailEnd len="med" w="med" type="stealth"/>
          </a:ln>
        </p:spPr>
      </p:cxnSp>
      <p:cxnSp>
        <p:nvCxnSpPr>
          <p:cNvPr id="518" name="Google Shape;518;p41"/>
          <p:cNvCxnSpPr>
            <a:stCxn id="515" idx="2"/>
            <a:endCxn id="506" idx="1"/>
          </p:cNvCxnSpPr>
          <p:nvPr/>
        </p:nvCxnSpPr>
        <p:spPr>
          <a:xfrm>
            <a:off x="5769900" y="2131450"/>
            <a:ext cx="146700" cy="550200"/>
          </a:xfrm>
          <a:prstGeom prst="straightConnector1">
            <a:avLst/>
          </a:prstGeom>
          <a:noFill/>
          <a:ln cap="flat" cmpd="sng" w="9525">
            <a:solidFill>
              <a:schemeClr val="dk2"/>
            </a:solidFill>
            <a:prstDash val="solid"/>
            <a:round/>
            <a:headEnd len="med" w="med" type="none"/>
            <a:tailEnd len="med" w="med" type="stealth"/>
          </a:ln>
        </p:spPr>
      </p:cxnSp>
      <p:sp>
        <p:nvSpPr>
          <p:cNvPr id="519" name="Google Shape;519;p41"/>
          <p:cNvSpPr txBox="1"/>
          <p:nvPr/>
        </p:nvSpPr>
        <p:spPr>
          <a:xfrm>
            <a:off x="3611611" y="1984367"/>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11</a:t>
            </a:r>
            <a:endParaRPr baseline="-25000">
              <a:solidFill>
                <a:srgbClr val="0000FF"/>
              </a:solidFill>
            </a:endParaRPr>
          </a:p>
        </p:txBody>
      </p:sp>
      <p:sp>
        <p:nvSpPr>
          <p:cNvPr id="520" name="Google Shape;520;p41"/>
          <p:cNvSpPr txBox="1"/>
          <p:nvPr/>
        </p:nvSpPr>
        <p:spPr>
          <a:xfrm>
            <a:off x="3616953" y="3295738"/>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22</a:t>
            </a:r>
            <a:endParaRPr baseline="-25000">
              <a:solidFill>
                <a:srgbClr val="0000FF"/>
              </a:solidFill>
            </a:endParaRPr>
          </a:p>
        </p:txBody>
      </p:sp>
      <p:sp>
        <p:nvSpPr>
          <p:cNvPr id="521" name="Google Shape;521;p41"/>
          <p:cNvSpPr txBox="1"/>
          <p:nvPr/>
        </p:nvSpPr>
        <p:spPr>
          <a:xfrm>
            <a:off x="3777153" y="2404335"/>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21</a:t>
            </a:r>
            <a:endParaRPr baseline="-25000">
              <a:solidFill>
                <a:srgbClr val="0000FF"/>
              </a:solidFill>
            </a:endParaRPr>
          </a:p>
        </p:txBody>
      </p:sp>
      <p:sp>
        <p:nvSpPr>
          <p:cNvPr id="522" name="Google Shape;522;p41"/>
          <p:cNvSpPr txBox="1"/>
          <p:nvPr/>
        </p:nvSpPr>
        <p:spPr>
          <a:xfrm>
            <a:off x="3833633" y="2906621"/>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12</a:t>
            </a:r>
            <a:endParaRPr baseline="-25000">
              <a:solidFill>
                <a:srgbClr val="0000FF"/>
              </a:solidFill>
            </a:endParaRPr>
          </a:p>
        </p:txBody>
      </p:sp>
      <p:sp>
        <p:nvSpPr>
          <p:cNvPr id="523" name="Google Shape;523;p41"/>
          <p:cNvSpPr txBox="1"/>
          <p:nvPr/>
        </p:nvSpPr>
        <p:spPr>
          <a:xfrm>
            <a:off x="5031211" y="2266942"/>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1</a:t>
            </a:r>
            <a:r>
              <a:rPr baseline="-25000" lang="en-US">
                <a:solidFill>
                  <a:srgbClr val="0000FF"/>
                </a:solidFill>
              </a:rPr>
              <a:t>11</a:t>
            </a:r>
            <a:endParaRPr baseline="-25000">
              <a:solidFill>
                <a:srgbClr val="0000FF"/>
              </a:solidFill>
            </a:endParaRPr>
          </a:p>
        </p:txBody>
      </p:sp>
      <p:sp>
        <p:nvSpPr>
          <p:cNvPr id="524" name="Google Shape;524;p41"/>
          <p:cNvSpPr txBox="1"/>
          <p:nvPr/>
        </p:nvSpPr>
        <p:spPr>
          <a:xfrm>
            <a:off x="4986532" y="3021174"/>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1</a:t>
            </a:r>
            <a:r>
              <a:rPr baseline="-25000" lang="en-US">
                <a:solidFill>
                  <a:srgbClr val="0000FF"/>
                </a:solidFill>
              </a:rPr>
              <a:t>21</a:t>
            </a:r>
            <a:endParaRPr baseline="-25000">
              <a:solidFill>
                <a:srgbClr val="0000FF"/>
              </a:solidFill>
            </a:endParaRPr>
          </a:p>
        </p:txBody>
      </p:sp>
      <p:pic>
        <p:nvPicPr>
          <p:cNvPr id="525" name="Google Shape;525;p41"/>
          <p:cNvPicPr preferRelativeResize="0"/>
          <p:nvPr/>
        </p:nvPicPr>
        <p:blipFill>
          <a:blip r:embed="rId3">
            <a:alphaModFix/>
          </a:blip>
          <a:stretch>
            <a:fillRect/>
          </a:stretch>
        </p:blipFill>
        <p:spPr>
          <a:xfrm>
            <a:off x="6596525" y="2665625"/>
            <a:ext cx="902300" cy="386700"/>
          </a:xfrm>
          <a:prstGeom prst="rect">
            <a:avLst/>
          </a:prstGeom>
          <a:noFill/>
          <a:ln cap="flat" cmpd="sng" w="28575">
            <a:solidFill>
              <a:srgbClr val="B6D7A8"/>
            </a:solidFill>
            <a:prstDash val="solid"/>
            <a:round/>
            <a:headEnd len="sm" w="sm" type="none"/>
            <a:tailEnd len="sm" w="sm" type="none"/>
          </a:ln>
        </p:spPr>
      </p:pic>
      <p:cxnSp>
        <p:nvCxnSpPr>
          <p:cNvPr id="526" name="Google Shape;526;p41"/>
          <p:cNvCxnSpPr>
            <a:stCxn id="525" idx="0"/>
            <a:endCxn id="515" idx="3"/>
          </p:cNvCxnSpPr>
          <p:nvPr/>
        </p:nvCxnSpPr>
        <p:spPr>
          <a:xfrm flipH="1" rot="5400000">
            <a:off x="6144525" y="1762475"/>
            <a:ext cx="699600" cy="1106700"/>
          </a:xfrm>
          <a:prstGeom prst="bentConnector2">
            <a:avLst/>
          </a:prstGeom>
          <a:noFill/>
          <a:ln cap="flat" cmpd="sng" w="9525">
            <a:solidFill>
              <a:schemeClr val="dk2"/>
            </a:solidFill>
            <a:prstDash val="solid"/>
            <a:round/>
            <a:headEnd len="med" w="med" type="none"/>
            <a:tailEnd len="med" w="med" type="stealth"/>
          </a:ln>
        </p:spPr>
      </p:cxnSp>
      <p:pic>
        <p:nvPicPr>
          <p:cNvPr id="527" name="Google Shape;527;p41"/>
          <p:cNvPicPr preferRelativeResize="0"/>
          <p:nvPr/>
        </p:nvPicPr>
        <p:blipFill>
          <a:blip r:embed="rId4">
            <a:alphaModFix/>
          </a:blip>
          <a:stretch>
            <a:fillRect/>
          </a:stretch>
        </p:blipFill>
        <p:spPr>
          <a:xfrm>
            <a:off x="6572993" y="1718234"/>
            <a:ext cx="293400" cy="482700"/>
          </a:xfrm>
          <a:prstGeom prst="rect">
            <a:avLst/>
          </a:prstGeom>
          <a:noFill/>
          <a:ln cap="flat" cmpd="sng" w="76200">
            <a:solidFill>
              <a:schemeClr val="lt1"/>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2"/>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Descent</a:t>
            </a:r>
            <a:endParaRPr/>
          </a:p>
        </p:txBody>
      </p:sp>
      <p:sp>
        <p:nvSpPr>
          <p:cNvPr id="534" name="Google Shape;534;p42"/>
          <p:cNvSpPr/>
          <p:nvPr/>
        </p:nvSpPr>
        <p:spPr>
          <a:xfrm>
            <a:off x="2803000" y="2024525"/>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1</a:t>
            </a:r>
            <a:endParaRPr baseline="-25000"/>
          </a:p>
        </p:txBody>
      </p:sp>
      <p:sp>
        <p:nvSpPr>
          <p:cNvPr id="535" name="Google Shape;535;p42"/>
          <p:cNvSpPr/>
          <p:nvPr/>
        </p:nvSpPr>
        <p:spPr>
          <a:xfrm>
            <a:off x="2803000" y="3309425"/>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2</a:t>
            </a:r>
            <a:endParaRPr baseline="-25000"/>
          </a:p>
        </p:txBody>
      </p:sp>
      <p:sp>
        <p:nvSpPr>
          <p:cNvPr id="536" name="Google Shape;536;p42"/>
          <p:cNvSpPr/>
          <p:nvPr/>
        </p:nvSpPr>
        <p:spPr>
          <a:xfrm>
            <a:off x="4361150" y="2024525"/>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1</a:t>
            </a:r>
            <a:endParaRPr baseline="-25000"/>
          </a:p>
        </p:txBody>
      </p:sp>
      <p:sp>
        <p:nvSpPr>
          <p:cNvPr id="537" name="Google Shape;537;p42"/>
          <p:cNvSpPr/>
          <p:nvPr/>
        </p:nvSpPr>
        <p:spPr>
          <a:xfrm>
            <a:off x="4361150" y="3309425"/>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2</a:t>
            </a:r>
            <a:endParaRPr baseline="-25000"/>
          </a:p>
        </p:txBody>
      </p:sp>
      <p:sp>
        <p:nvSpPr>
          <p:cNvPr id="538" name="Google Shape;538;p42"/>
          <p:cNvSpPr/>
          <p:nvPr/>
        </p:nvSpPr>
        <p:spPr>
          <a:xfrm>
            <a:off x="5843100" y="2610875"/>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y</a:t>
            </a:r>
            <a:r>
              <a:rPr baseline="-25000" lang="en-US"/>
              <a:t>1</a:t>
            </a:r>
            <a:endParaRPr baseline="-25000"/>
          </a:p>
        </p:txBody>
      </p:sp>
      <p:cxnSp>
        <p:nvCxnSpPr>
          <p:cNvPr id="539" name="Google Shape;539;p42"/>
          <p:cNvCxnSpPr>
            <a:stCxn id="534" idx="6"/>
            <a:endCxn id="536" idx="2"/>
          </p:cNvCxnSpPr>
          <p:nvPr/>
        </p:nvCxnSpPr>
        <p:spPr>
          <a:xfrm>
            <a:off x="3305500" y="2265875"/>
            <a:ext cx="1055700" cy="0"/>
          </a:xfrm>
          <a:prstGeom prst="straightConnector1">
            <a:avLst/>
          </a:prstGeom>
          <a:noFill/>
          <a:ln cap="flat" cmpd="sng" w="9525">
            <a:solidFill>
              <a:schemeClr val="dk2"/>
            </a:solidFill>
            <a:prstDash val="solid"/>
            <a:round/>
            <a:headEnd len="med" w="med" type="none"/>
            <a:tailEnd len="med" w="med" type="stealth"/>
          </a:ln>
        </p:spPr>
      </p:cxnSp>
      <p:cxnSp>
        <p:nvCxnSpPr>
          <p:cNvPr id="540" name="Google Shape;540;p42"/>
          <p:cNvCxnSpPr>
            <a:stCxn id="534" idx="6"/>
            <a:endCxn id="537" idx="2"/>
          </p:cNvCxnSpPr>
          <p:nvPr/>
        </p:nvCxnSpPr>
        <p:spPr>
          <a:xfrm>
            <a:off x="3305500" y="2265875"/>
            <a:ext cx="1055700" cy="1284900"/>
          </a:xfrm>
          <a:prstGeom prst="straightConnector1">
            <a:avLst/>
          </a:prstGeom>
          <a:noFill/>
          <a:ln cap="flat" cmpd="sng" w="9525">
            <a:solidFill>
              <a:schemeClr val="dk2"/>
            </a:solidFill>
            <a:prstDash val="solid"/>
            <a:round/>
            <a:headEnd len="med" w="med" type="none"/>
            <a:tailEnd len="med" w="med" type="stealth"/>
          </a:ln>
        </p:spPr>
      </p:cxnSp>
      <p:cxnSp>
        <p:nvCxnSpPr>
          <p:cNvPr id="541" name="Google Shape;541;p42"/>
          <p:cNvCxnSpPr>
            <a:stCxn id="535" idx="6"/>
            <a:endCxn id="536" idx="2"/>
          </p:cNvCxnSpPr>
          <p:nvPr/>
        </p:nvCxnSpPr>
        <p:spPr>
          <a:xfrm flipH="1" rot="10800000">
            <a:off x="3305500" y="2265875"/>
            <a:ext cx="1055700" cy="1284900"/>
          </a:xfrm>
          <a:prstGeom prst="straightConnector1">
            <a:avLst/>
          </a:prstGeom>
          <a:noFill/>
          <a:ln cap="flat" cmpd="sng" w="9525">
            <a:solidFill>
              <a:schemeClr val="dk2"/>
            </a:solidFill>
            <a:prstDash val="solid"/>
            <a:round/>
            <a:headEnd len="med" w="med" type="none"/>
            <a:tailEnd len="med" w="med" type="stealth"/>
          </a:ln>
        </p:spPr>
      </p:cxnSp>
      <p:cxnSp>
        <p:nvCxnSpPr>
          <p:cNvPr id="542" name="Google Shape;542;p42"/>
          <p:cNvCxnSpPr>
            <a:stCxn id="535" idx="6"/>
            <a:endCxn id="537" idx="2"/>
          </p:cNvCxnSpPr>
          <p:nvPr/>
        </p:nvCxnSpPr>
        <p:spPr>
          <a:xfrm>
            <a:off x="3305500" y="3550775"/>
            <a:ext cx="1055700" cy="0"/>
          </a:xfrm>
          <a:prstGeom prst="straightConnector1">
            <a:avLst/>
          </a:prstGeom>
          <a:noFill/>
          <a:ln cap="flat" cmpd="sng" w="9525">
            <a:solidFill>
              <a:schemeClr val="dk2"/>
            </a:solidFill>
            <a:prstDash val="solid"/>
            <a:round/>
            <a:headEnd len="med" w="med" type="none"/>
            <a:tailEnd len="med" w="med" type="stealth"/>
          </a:ln>
        </p:spPr>
      </p:cxnSp>
      <p:cxnSp>
        <p:nvCxnSpPr>
          <p:cNvPr id="543" name="Google Shape;543;p42"/>
          <p:cNvCxnSpPr>
            <a:stCxn id="536" idx="6"/>
            <a:endCxn id="538" idx="2"/>
          </p:cNvCxnSpPr>
          <p:nvPr/>
        </p:nvCxnSpPr>
        <p:spPr>
          <a:xfrm>
            <a:off x="4863650" y="2265875"/>
            <a:ext cx="979500" cy="586500"/>
          </a:xfrm>
          <a:prstGeom prst="straightConnector1">
            <a:avLst/>
          </a:prstGeom>
          <a:noFill/>
          <a:ln cap="flat" cmpd="sng" w="9525">
            <a:solidFill>
              <a:schemeClr val="dk2"/>
            </a:solidFill>
            <a:prstDash val="solid"/>
            <a:round/>
            <a:headEnd len="med" w="med" type="none"/>
            <a:tailEnd len="med" w="med" type="stealth"/>
          </a:ln>
        </p:spPr>
      </p:cxnSp>
      <p:cxnSp>
        <p:nvCxnSpPr>
          <p:cNvPr id="544" name="Google Shape;544;p42"/>
          <p:cNvCxnSpPr>
            <a:stCxn id="537" idx="6"/>
            <a:endCxn id="538" idx="2"/>
          </p:cNvCxnSpPr>
          <p:nvPr/>
        </p:nvCxnSpPr>
        <p:spPr>
          <a:xfrm flipH="1" rot="10800000">
            <a:off x="4863650" y="2852375"/>
            <a:ext cx="979500" cy="698400"/>
          </a:xfrm>
          <a:prstGeom prst="straightConnector1">
            <a:avLst/>
          </a:prstGeom>
          <a:noFill/>
          <a:ln cap="flat" cmpd="sng" w="9525">
            <a:solidFill>
              <a:schemeClr val="dk2"/>
            </a:solidFill>
            <a:prstDash val="solid"/>
            <a:round/>
            <a:headEnd len="med" w="med" type="none"/>
            <a:tailEnd len="med" w="med" type="stealth"/>
          </a:ln>
        </p:spPr>
      </p:cxnSp>
      <p:sp>
        <p:nvSpPr>
          <p:cNvPr id="545" name="Google Shape;545;p42"/>
          <p:cNvSpPr/>
          <p:nvPr/>
        </p:nvSpPr>
        <p:spPr>
          <a:xfrm>
            <a:off x="4194950" y="1451750"/>
            <a:ext cx="3423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b</a:t>
            </a:r>
            <a:r>
              <a:rPr baseline="-25000" lang="en-US">
                <a:solidFill>
                  <a:srgbClr val="0000FF"/>
                </a:solidFill>
              </a:rPr>
              <a:t>1</a:t>
            </a:r>
            <a:endParaRPr baseline="-25000">
              <a:solidFill>
                <a:srgbClr val="0000FF"/>
              </a:solidFill>
            </a:endParaRPr>
          </a:p>
        </p:txBody>
      </p:sp>
      <p:sp>
        <p:nvSpPr>
          <p:cNvPr id="546" name="Google Shape;546;p42"/>
          <p:cNvSpPr/>
          <p:nvPr/>
        </p:nvSpPr>
        <p:spPr>
          <a:xfrm>
            <a:off x="4194950" y="4108075"/>
            <a:ext cx="3423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b</a:t>
            </a:r>
            <a:r>
              <a:rPr baseline="-25000" lang="en-US">
                <a:solidFill>
                  <a:srgbClr val="0000FF"/>
                </a:solidFill>
              </a:rPr>
              <a:t>2</a:t>
            </a:r>
            <a:endParaRPr baseline="-25000">
              <a:solidFill>
                <a:srgbClr val="0000FF"/>
              </a:solidFill>
            </a:endParaRPr>
          </a:p>
        </p:txBody>
      </p:sp>
      <p:sp>
        <p:nvSpPr>
          <p:cNvPr id="547" name="Google Shape;547;p42"/>
          <p:cNvSpPr/>
          <p:nvPr/>
        </p:nvSpPr>
        <p:spPr>
          <a:xfrm>
            <a:off x="5598750" y="1800550"/>
            <a:ext cx="3423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b</a:t>
            </a:r>
            <a:r>
              <a:rPr baseline="-25000" lang="en-US">
                <a:solidFill>
                  <a:srgbClr val="0000FF"/>
                </a:solidFill>
              </a:rPr>
              <a:t>3</a:t>
            </a:r>
            <a:endParaRPr baseline="-25000">
              <a:solidFill>
                <a:srgbClr val="0000FF"/>
              </a:solidFill>
            </a:endParaRPr>
          </a:p>
        </p:txBody>
      </p:sp>
      <p:cxnSp>
        <p:nvCxnSpPr>
          <p:cNvPr id="548" name="Google Shape;548;p42"/>
          <p:cNvCxnSpPr>
            <a:stCxn id="545" idx="2"/>
            <a:endCxn id="536" idx="1"/>
          </p:cNvCxnSpPr>
          <p:nvPr/>
        </p:nvCxnSpPr>
        <p:spPr>
          <a:xfrm>
            <a:off x="4366100" y="1782650"/>
            <a:ext cx="68700" cy="312600"/>
          </a:xfrm>
          <a:prstGeom prst="straightConnector1">
            <a:avLst/>
          </a:prstGeom>
          <a:noFill/>
          <a:ln cap="flat" cmpd="sng" w="9525">
            <a:solidFill>
              <a:schemeClr val="dk2"/>
            </a:solidFill>
            <a:prstDash val="solid"/>
            <a:round/>
            <a:headEnd len="med" w="med" type="none"/>
            <a:tailEnd len="med" w="med" type="stealth"/>
          </a:ln>
        </p:spPr>
      </p:cxnSp>
      <p:cxnSp>
        <p:nvCxnSpPr>
          <p:cNvPr id="549" name="Google Shape;549;p42"/>
          <p:cNvCxnSpPr>
            <a:stCxn id="546" idx="0"/>
            <a:endCxn id="537" idx="3"/>
          </p:cNvCxnSpPr>
          <p:nvPr/>
        </p:nvCxnSpPr>
        <p:spPr>
          <a:xfrm flipH="1" rot="10800000">
            <a:off x="4366100" y="3721375"/>
            <a:ext cx="68700" cy="386700"/>
          </a:xfrm>
          <a:prstGeom prst="straightConnector1">
            <a:avLst/>
          </a:prstGeom>
          <a:noFill/>
          <a:ln cap="flat" cmpd="sng" w="9525">
            <a:solidFill>
              <a:schemeClr val="dk2"/>
            </a:solidFill>
            <a:prstDash val="solid"/>
            <a:round/>
            <a:headEnd len="med" w="med" type="none"/>
            <a:tailEnd len="med" w="med" type="stealth"/>
          </a:ln>
        </p:spPr>
      </p:cxnSp>
      <p:cxnSp>
        <p:nvCxnSpPr>
          <p:cNvPr id="550" name="Google Shape;550;p42"/>
          <p:cNvCxnSpPr>
            <a:stCxn id="547" idx="2"/>
            <a:endCxn id="538" idx="1"/>
          </p:cNvCxnSpPr>
          <p:nvPr/>
        </p:nvCxnSpPr>
        <p:spPr>
          <a:xfrm>
            <a:off x="5769900" y="2131450"/>
            <a:ext cx="146700" cy="550200"/>
          </a:xfrm>
          <a:prstGeom prst="straightConnector1">
            <a:avLst/>
          </a:prstGeom>
          <a:noFill/>
          <a:ln cap="flat" cmpd="sng" w="9525">
            <a:solidFill>
              <a:schemeClr val="dk2"/>
            </a:solidFill>
            <a:prstDash val="solid"/>
            <a:round/>
            <a:headEnd len="med" w="med" type="none"/>
            <a:tailEnd len="med" w="med" type="stealth"/>
          </a:ln>
        </p:spPr>
      </p:cxnSp>
      <p:sp>
        <p:nvSpPr>
          <p:cNvPr id="551" name="Google Shape;551;p42"/>
          <p:cNvSpPr txBox="1"/>
          <p:nvPr/>
        </p:nvSpPr>
        <p:spPr>
          <a:xfrm>
            <a:off x="3611611" y="1984367"/>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11</a:t>
            </a:r>
            <a:endParaRPr baseline="-25000">
              <a:solidFill>
                <a:srgbClr val="0000FF"/>
              </a:solidFill>
            </a:endParaRPr>
          </a:p>
        </p:txBody>
      </p:sp>
      <p:sp>
        <p:nvSpPr>
          <p:cNvPr id="552" name="Google Shape;552;p42"/>
          <p:cNvSpPr txBox="1"/>
          <p:nvPr/>
        </p:nvSpPr>
        <p:spPr>
          <a:xfrm>
            <a:off x="3616953" y="3295738"/>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22</a:t>
            </a:r>
            <a:endParaRPr baseline="-25000">
              <a:solidFill>
                <a:srgbClr val="0000FF"/>
              </a:solidFill>
            </a:endParaRPr>
          </a:p>
        </p:txBody>
      </p:sp>
      <p:sp>
        <p:nvSpPr>
          <p:cNvPr id="553" name="Google Shape;553;p42"/>
          <p:cNvSpPr txBox="1"/>
          <p:nvPr/>
        </p:nvSpPr>
        <p:spPr>
          <a:xfrm>
            <a:off x="3777153" y="2404335"/>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21</a:t>
            </a:r>
            <a:endParaRPr baseline="-25000">
              <a:solidFill>
                <a:srgbClr val="0000FF"/>
              </a:solidFill>
            </a:endParaRPr>
          </a:p>
        </p:txBody>
      </p:sp>
      <p:sp>
        <p:nvSpPr>
          <p:cNvPr id="554" name="Google Shape;554;p42"/>
          <p:cNvSpPr txBox="1"/>
          <p:nvPr/>
        </p:nvSpPr>
        <p:spPr>
          <a:xfrm>
            <a:off x="3833633" y="2906621"/>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12</a:t>
            </a:r>
            <a:endParaRPr baseline="-25000">
              <a:solidFill>
                <a:srgbClr val="0000FF"/>
              </a:solidFill>
            </a:endParaRPr>
          </a:p>
        </p:txBody>
      </p:sp>
      <p:sp>
        <p:nvSpPr>
          <p:cNvPr id="555" name="Google Shape;555;p42"/>
          <p:cNvSpPr txBox="1"/>
          <p:nvPr/>
        </p:nvSpPr>
        <p:spPr>
          <a:xfrm>
            <a:off x="5031211" y="2266942"/>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1</a:t>
            </a:r>
            <a:r>
              <a:rPr baseline="-25000" lang="en-US">
                <a:solidFill>
                  <a:srgbClr val="0000FF"/>
                </a:solidFill>
              </a:rPr>
              <a:t>11</a:t>
            </a:r>
            <a:endParaRPr baseline="-25000">
              <a:solidFill>
                <a:srgbClr val="0000FF"/>
              </a:solidFill>
            </a:endParaRPr>
          </a:p>
        </p:txBody>
      </p:sp>
      <p:sp>
        <p:nvSpPr>
          <p:cNvPr id="556" name="Google Shape;556;p42"/>
          <p:cNvSpPr txBox="1"/>
          <p:nvPr/>
        </p:nvSpPr>
        <p:spPr>
          <a:xfrm>
            <a:off x="4986532" y="3021174"/>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1</a:t>
            </a:r>
            <a:r>
              <a:rPr baseline="-25000" lang="en-US">
                <a:solidFill>
                  <a:srgbClr val="0000FF"/>
                </a:solidFill>
              </a:rPr>
              <a:t>21</a:t>
            </a:r>
            <a:endParaRPr baseline="-25000">
              <a:solidFill>
                <a:srgbClr val="0000FF"/>
              </a:solidFill>
            </a:endParaRPr>
          </a:p>
        </p:txBody>
      </p:sp>
      <p:pic>
        <p:nvPicPr>
          <p:cNvPr id="557" name="Google Shape;557;p42"/>
          <p:cNvPicPr preferRelativeResize="0"/>
          <p:nvPr/>
        </p:nvPicPr>
        <p:blipFill>
          <a:blip r:embed="rId3">
            <a:alphaModFix/>
          </a:blip>
          <a:stretch>
            <a:fillRect/>
          </a:stretch>
        </p:blipFill>
        <p:spPr>
          <a:xfrm>
            <a:off x="6596525" y="2665625"/>
            <a:ext cx="902300" cy="386700"/>
          </a:xfrm>
          <a:prstGeom prst="rect">
            <a:avLst/>
          </a:prstGeom>
          <a:noFill/>
          <a:ln cap="flat" cmpd="sng" w="28575">
            <a:solidFill>
              <a:srgbClr val="B6D7A8"/>
            </a:solidFill>
            <a:prstDash val="solid"/>
            <a:round/>
            <a:headEnd len="sm" w="sm" type="none"/>
            <a:tailEnd len="sm" w="sm" type="none"/>
          </a:ln>
        </p:spPr>
      </p:pic>
      <p:cxnSp>
        <p:nvCxnSpPr>
          <p:cNvPr id="558" name="Google Shape;558;p42"/>
          <p:cNvCxnSpPr>
            <a:stCxn id="557" idx="0"/>
            <a:endCxn id="547" idx="3"/>
          </p:cNvCxnSpPr>
          <p:nvPr/>
        </p:nvCxnSpPr>
        <p:spPr>
          <a:xfrm flipH="1" rot="5400000">
            <a:off x="6144525" y="1762475"/>
            <a:ext cx="699600" cy="1106700"/>
          </a:xfrm>
          <a:prstGeom prst="bentConnector2">
            <a:avLst/>
          </a:prstGeom>
          <a:noFill/>
          <a:ln cap="flat" cmpd="sng" w="9525">
            <a:solidFill>
              <a:schemeClr val="dk2"/>
            </a:solidFill>
            <a:prstDash val="solid"/>
            <a:round/>
            <a:headEnd len="med" w="med" type="none"/>
            <a:tailEnd len="med" w="med" type="stealth"/>
          </a:ln>
        </p:spPr>
      </p:cxnSp>
      <p:pic>
        <p:nvPicPr>
          <p:cNvPr id="559" name="Google Shape;559;p42"/>
          <p:cNvPicPr preferRelativeResize="0"/>
          <p:nvPr/>
        </p:nvPicPr>
        <p:blipFill>
          <a:blip r:embed="rId4">
            <a:alphaModFix/>
          </a:blip>
          <a:stretch>
            <a:fillRect/>
          </a:stretch>
        </p:blipFill>
        <p:spPr>
          <a:xfrm>
            <a:off x="6572993" y="1718234"/>
            <a:ext cx="293400" cy="482700"/>
          </a:xfrm>
          <a:prstGeom prst="rect">
            <a:avLst/>
          </a:prstGeom>
          <a:noFill/>
          <a:ln cap="flat" cmpd="sng" w="76200">
            <a:solidFill>
              <a:schemeClr val="lt1"/>
            </a:solidFill>
            <a:prstDash val="solid"/>
            <a:round/>
            <a:headEnd len="sm" w="sm" type="none"/>
            <a:tailEnd len="sm" w="sm" type="none"/>
          </a:ln>
        </p:spPr>
      </p:pic>
      <p:cxnSp>
        <p:nvCxnSpPr>
          <p:cNvPr id="560" name="Google Shape;560;p42"/>
          <p:cNvCxnSpPr>
            <a:stCxn id="557" idx="2"/>
            <a:endCxn id="556" idx="2"/>
          </p:cNvCxnSpPr>
          <p:nvPr/>
        </p:nvCxnSpPr>
        <p:spPr>
          <a:xfrm rot="5400000">
            <a:off x="5958225" y="2331875"/>
            <a:ext cx="369000" cy="1809900"/>
          </a:xfrm>
          <a:prstGeom prst="bentConnector3">
            <a:avLst>
              <a:gd fmla="val 164546" name="adj1"/>
            </a:avLst>
          </a:prstGeom>
          <a:noFill/>
          <a:ln cap="flat" cmpd="sng" w="9525">
            <a:solidFill>
              <a:schemeClr val="dk2"/>
            </a:solidFill>
            <a:prstDash val="solid"/>
            <a:round/>
            <a:headEnd len="med" w="med" type="none"/>
            <a:tailEnd len="med" w="med" type="stealth"/>
          </a:ln>
        </p:spPr>
      </p:cxnSp>
      <p:pic>
        <p:nvPicPr>
          <p:cNvPr id="561" name="Google Shape;561;p42"/>
          <p:cNvPicPr preferRelativeResize="0"/>
          <p:nvPr/>
        </p:nvPicPr>
        <p:blipFill>
          <a:blip r:embed="rId5">
            <a:alphaModFix/>
          </a:blip>
          <a:stretch>
            <a:fillRect/>
          </a:stretch>
        </p:blipFill>
        <p:spPr>
          <a:xfrm>
            <a:off x="6147901" y="3455825"/>
            <a:ext cx="431900" cy="482700"/>
          </a:xfrm>
          <a:prstGeom prst="rect">
            <a:avLst/>
          </a:prstGeom>
          <a:noFill/>
          <a:ln cap="flat" cmpd="sng" w="76200">
            <a:solidFill>
              <a:schemeClr val="lt1"/>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3"/>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Descent</a:t>
            </a:r>
            <a:endParaRPr/>
          </a:p>
        </p:txBody>
      </p:sp>
      <p:sp>
        <p:nvSpPr>
          <p:cNvPr id="568" name="Google Shape;568;p43"/>
          <p:cNvSpPr/>
          <p:nvPr/>
        </p:nvSpPr>
        <p:spPr>
          <a:xfrm>
            <a:off x="2803000" y="2024525"/>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1</a:t>
            </a:r>
            <a:endParaRPr baseline="-25000"/>
          </a:p>
        </p:txBody>
      </p:sp>
      <p:sp>
        <p:nvSpPr>
          <p:cNvPr id="569" name="Google Shape;569;p43"/>
          <p:cNvSpPr/>
          <p:nvPr/>
        </p:nvSpPr>
        <p:spPr>
          <a:xfrm>
            <a:off x="2803000" y="3309425"/>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2</a:t>
            </a:r>
            <a:endParaRPr baseline="-25000"/>
          </a:p>
        </p:txBody>
      </p:sp>
      <p:sp>
        <p:nvSpPr>
          <p:cNvPr id="570" name="Google Shape;570;p43"/>
          <p:cNvSpPr/>
          <p:nvPr/>
        </p:nvSpPr>
        <p:spPr>
          <a:xfrm>
            <a:off x="4361150" y="2024525"/>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1</a:t>
            </a:r>
            <a:endParaRPr baseline="-25000"/>
          </a:p>
        </p:txBody>
      </p:sp>
      <p:sp>
        <p:nvSpPr>
          <p:cNvPr id="571" name="Google Shape;571;p43"/>
          <p:cNvSpPr/>
          <p:nvPr/>
        </p:nvSpPr>
        <p:spPr>
          <a:xfrm>
            <a:off x="4361150" y="3309425"/>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2</a:t>
            </a:r>
            <a:endParaRPr baseline="-25000"/>
          </a:p>
        </p:txBody>
      </p:sp>
      <p:sp>
        <p:nvSpPr>
          <p:cNvPr id="572" name="Google Shape;572;p43"/>
          <p:cNvSpPr/>
          <p:nvPr/>
        </p:nvSpPr>
        <p:spPr>
          <a:xfrm>
            <a:off x="5843100" y="2610875"/>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y</a:t>
            </a:r>
            <a:r>
              <a:rPr baseline="-25000" lang="en-US"/>
              <a:t>1</a:t>
            </a:r>
            <a:endParaRPr baseline="-25000"/>
          </a:p>
        </p:txBody>
      </p:sp>
      <p:cxnSp>
        <p:nvCxnSpPr>
          <p:cNvPr id="573" name="Google Shape;573;p43"/>
          <p:cNvCxnSpPr>
            <a:stCxn id="568" idx="6"/>
            <a:endCxn id="570" idx="2"/>
          </p:cNvCxnSpPr>
          <p:nvPr/>
        </p:nvCxnSpPr>
        <p:spPr>
          <a:xfrm>
            <a:off x="3305500" y="2265875"/>
            <a:ext cx="1055700" cy="0"/>
          </a:xfrm>
          <a:prstGeom prst="straightConnector1">
            <a:avLst/>
          </a:prstGeom>
          <a:noFill/>
          <a:ln cap="flat" cmpd="sng" w="9525">
            <a:solidFill>
              <a:schemeClr val="dk2"/>
            </a:solidFill>
            <a:prstDash val="solid"/>
            <a:round/>
            <a:headEnd len="med" w="med" type="none"/>
            <a:tailEnd len="med" w="med" type="stealth"/>
          </a:ln>
        </p:spPr>
      </p:cxnSp>
      <p:cxnSp>
        <p:nvCxnSpPr>
          <p:cNvPr id="574" name="Google Shape;574;p43"/>
          <p:cNvCxnSpPr>
            <a:stCxn id="568" idx="6"/>
            <a:endCxn id="571" idx="2"/>
          </p:cNvCxnSpPr>
          <p:nvPr/>
        </p:nvCxnSpPr>
        <p:spPr>
          <a:xfrm>
            <a:off x="3305500" y="2265875"/>
            <a:ext cx="1055700" cy="1284900"/>
          </a:xfrm>
          <a:prstGeom prst="straightConnector1">
            <a:avLst/>
          </a:prstGeom>
          <a:noFill/>
          <a:ln cap="flat" cmpd="sng" w="9525">
            <a:solidFill>
              <a:schemeClr val="dk2"/>
            </a:solidFill>
            <a:prstDash val="solid"/>
            <a:round/>
            <a:headEnd len="med" w="med" type="none"/>
            <a:tailEnd len="med" w="med" type="stealth"/>
          </a:ln>
        </p:spPr>
      </p:cxnSp>
      <p:cxnSp>
        <p:nvCxnSpPr>
          <p:cNvPr id="575" name="Google Shape;575;p43"/>
          <p:cNvCxnSpPr>
            <a:stCxn id="569" idx="6"/>
            <a:endCxn id="570" idx="2"/>
          </p:cNvCxnSpPr>
          <p:nvPr/>
        </p:nvCxnSpPr>
        <p:spPr>
          <a:xfrm flipH="1" rot="10800000">
            <a:off x="3305500" y="2265875"/>
            <a:ext cx="1055700" cy="1284900"/>
          </a:xfrm>
          <a:prstGeom prst="straightConnector1">
            <a:avLst/>
          </a:prstGeom>
          <a:noFill/>
          <a:ln cap="flat" cmpd="sng" w="9525">
            <a:solidFill>
              <a:schemeClr val="dk2"/>
            </a:solidFill>
            <a:prstDash val="solid"/>
            <a:round/>
            <a:headEnd len="med" w="med" type="none"/>
            <a:tailEnd len="med" w="med" type="stealth"/>
          </a:ln>
        </p:spPr>
      </p:cxnSp>
      <p:cxnSp>
        <p:nvCxnSpPr>
          <p:cNvPr id="576" name="Google Shape;576;p43"/>
          <p:cNvCxnSpPr>
            <a:stCxn id="569" idx="6"/>
            <a:endCxn id="571" idx="2"/>
          </p:cNvCxnSpPr>
          <p:nvPr/>
        </p:nvCxnSpPr>
        <p:spPr>
          <a:xfrm>
            <a:off x="3305500" y="3550775"/>
            <a:ext cx="1055700" cy="0"/>
          </a:xfrm>
          <a:prstGeom prst="straightConnector1">
            <a:avLst/>
          </a:prstGeom>
          <a:noFill/>
          <a:ln cap="flat" cmpd="sng" w="9525">
            <a:solidFill>
              <a:schemeClr val="dk2"/>
            </a:solidFill>
            <a:prstDash val="solid"/>
            <a:round/>
            <a:headEnd len="med" w="med" type="none"/>
            <a:tailEnd len="med" w="med" type="stealth"/>
          </a:ln>
        </p:spPr>
      </p:cxnSp>
      <p:cxnSp>
        <p:nvCxnSpPr>
          <p:cNvPr id="577" name="Google Shape;577;p43"/>
          <p:cNvCxnSpPr>
            <a:stCxn id="570" idx="6"/>
            <a:endCxn id="572" idx="2"/>
          </p:cNvCxnSpPr>
          <p:nvPr/>
        </p:nvCxnSpPr>
        <p:spPr>
          <a:xfrm>
            <a:off x="4863650" y="2265875"/>
            <a:ext cx="979500" cy="586500"/>
          </a:xfrm>
          <a:prstGeom prst="straightConnector1">
            <a:avLst/>
          </a:prstGeom>
          <a:noFill/>
          <a:ln cap="flat" cmpd="sng" w="9525">
            <a:solidFill>
              <a:schemeClr val="dk2"/>
            </a:solidFill>
            <a:prstDash val="solid"/>
            <a:round/>
            <a:headEnd len="med" w="med" type="none"/>
            <a:tailEnd len="med" w="med" type="stealth"/>
          </a:ln>
        </p:spPr>
      </p:cxnSp>
      <p:cxnSp>
        <p:nvCxnSpPr>
          <p:cNvPr id="578" name="Google Shape;578;p43"/>
          <p:cNvCxnSpPr>
            <a:stCxn id="571" idx="6"/>
            <a:endCxn id="572" idx="2"/>
          </p:cNvCxnSpPr>
          <p:nvPr/>
        </p:nvCxnSpPr>
        <p:spPr>
          <a:xfrm flipH="1" rot="10800000">
            <a:off x="4863650" y="2852375"/>
            <a:ext cx="979500" cy="698400"/>
          </a:xfrm>
          <a:prstGeom prst="straightConnector1">
            <a:avLst/>
          </a:prstGeom>
          <a:noFill/>
          <a:ln cap="flat" cmpd="sng" w="9525">
            <a:solidFill>
              <a:schemeClr val="dk2"/>
            </a:solidFill>
            <a:prstDash val="solid"/>
            <a:round/>
            <a:headEnd len="med" w="med" type="none"/>
            <a:tailEnd len="med" w="med" type="stealth"/>
          </a:ln>
        </p:spPr>
      </p:cxnSp>
      <p:sp>
        <p:nvSpPr>
          <p:cNvPr id="579" name="Google Shape;579;p43"/>
          <p:cNvSpPr/>
          <p:nvPr/>
        </p:nvSpPr>
        <p:spPr>
          <a:xfrm>
            <a:off x="4194950" y="1451750"/>
            <a:ext cx="3423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b</a:t>
            </a:r>
            <a:r>
              <a:rPr baseline="-25000" lang="en-US">
                <a:solidFill>
                  <a:srgbClr val="0000FF"/>
                </a:solidFill>
              </a:rPr>
              <a:t>1</a:t>
            </a:r>
            <a:endParaRPr baseline="-25000">
              <a:solidFill>
                <a:srgbClr val="0000FF"/>
              </a:solidFill>
            </a:endParaRPr>
          </a:p>
        </p:txBody>
      </p:sp>
      <p:sp>
        <p:nvSpPr>
          <p:cNvPr id="580" name="Google Shape;580;p43"/>
          <p:cNvSpPr/>
          <p:nvPr/>
        </p:nvSpPr>
        <p:spPr>
          <a:xfrm>
            <a:off x="4194950" y="4108075"/>
            <a:ext cx="3423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b</a:t>
            </a:r>
            <a:r>
              <a:rPr baseline="-25000" lang="en-US">
                <a:solidFill>
                  <a:srgbClr val="0000FF"/>
                </a:solidFill>
              </a:rPr>
              <a:t>2</a:t>
            </a:r>
            <a:endParaRPr baseline="-25000">
              <a:solidFill>
                <a:srgbClr val="0000FF"/>
              </a:solidFill>
            </a:endParaRPr>
          </a:p>
        </p:txBody>
      </p:sp>
      <p:sp>
        <p:nvSpPr>
          <p:cNvPr id="581" name="Google Shape;581;p43"/>
          <p:cNvSpPr/>
          <p:nvPr/>
        </p:nvSpPr>
        <p:spPr>
          <a:xfrm>
            <a:off x="5598750" y="1800550"/>
            <a:ext cx="3423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b</a:t>
            </a:r>
            <a:r>
              <a:rPr baseline="-25000" lang="en-US">
                <a:solidFill>
                  <a:srgbClr val="0000FF"/>
                </a:solidFill>
              </a:rPr>
              <a:t>3</a:t>
            </a:r>
            <a:endParaRPr baseline="-25000">
              <a:solidFill>
                <a:srgbClr val="0000FF"/>
              </a:solidFill>
            </a:endParaRPr>
          </a:p>
        </p:txBody>
      </p:sp>
      <p:cxnSp>
        <p:nvCxnSpPr>
          <p:cNvPr id="582" name="Google Shape;582;p43"/>
          <p:cNvCxnSpPr>
            <a:stCxn id="579" idx="2"/>
            <a:endCxn id="570" idx="1"/>
          </p:cNvCxnSpPr>
          <p:nvPr/>
        </p:nvCxnSpPr>
        <p:spPr>
          <a:xfrm>
            <a:off x="4366100" y="1782650"/>
            <a:ext cx="68700" cy="312600"/>
          </a:xfrm>
          <a:prstGeom prst="straightConnector1">
            <a:avLst/>
          </a:prstGeom>
          <a:noFill/>
          <a:ln cap="flat" cmpd="sng" w="9525">
            <a:solidFill>
              <a:schemeClr val="dk2"/>
            </a:solidFill>
            <a:prstDash val="solid"/>
            <a:round/>
            <a:headEnd len="med" w="med" type="none"/>
            <a:tailEnd len="med" w="med" type="stealth"/>
          </a:ln>
        </p:spPr>
      </p:cxnSp>
      <p:cxnSp>
        <p:nvCxnSpPr>
          <p:cNvPr id="583" name="Google Shape;583;p43"/>
          <p:cNvCxnSpPr>
            <a:stCxn id="580" idx="0"/>
            <a:endCxn id="571" idx="3"/>
          </p:cNvCxnSpPr>
          <p:nvPr/>
        </p:nvCxnSpPr>
        <p:spPr>
          <a:xfrm flipH="1" rot="10800000">
            <a:off x="4366100" y="3721375"/>
            <a:ext cx="68700" cy="386700"/>
          </a:xfrm>
          <a:prstGeom prst="straightConnector1">
            <a:avLst/>
          </a:prstGeom>
          <a:noFill/>
          <a:ln cap="flat" cmpd="sng" w="9525">
            <a:solidFill>
              <a:schemeClr val="dk2"/>
            </a:solidFill>
            <a:prstDash val="solid"/>
            <a:round/>
            <a:headEnd len="med" w="med" type="none"/>
            <a:tailEnd len="med" w="med" type="stealth"/>
          </a:ln>
        </p:spPr>
      </p:cxnSp>
      <p:cxnSp>
        <p:nvCxnSpPr>
          <p:cNvPr id="584" name="Google Shape;584;p43"/>
          <p:cNvCxnSpPr>
            <a:stCxn id="581" idx="2"/>
            <a:endCxn id="572" idx="1"/>
          </p:cNvCxnSpPr>
          <p:nvPr/>
        </p:nvCxnSpPr>
        <p:spPr>
          <a:xfrm>
            <a:off x="5769900" y="2131450"/>
            <a:ext cx="146700" cy="550200"/>
          </a:xfrm>
          <a:prstGeom prst="straightConnector1">
            <a:avLst/>
          </a:prstGeom>
          <a:noFill/>
          <a:ln cap="flat" cmpd="sng" w="9525">
            <a:solidFill>
              <a:schemeClr val="dk2"/>
            </a:solidFill>
            <a:prstDash val="solid"/>
            <a:round/>
            <a:headEnd len="med" w="med" type="none"/>
            <a:tailEnd len="med" w="med" type="stealth"/>
          </a:ln>
        </p:spPr>
      </p:cxnSp>
      <p:sp>
        <p:nvSpPr>
          <p:cNvPr id="585" name="Google Shape;585;p43"/>
          <p:cNvSpPr txBox="1"/>
          <p:nvPr/>
        </p:nvSpPr>
        <p:spPr>
          <a:xfrm>
            <a:off x="3611611" y="1984367"/>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11</a:t>
            </a:r>
            <a:endParaRPr baseline="-25000">
              <a:solidFill>
                <a:srgbClr val="0000FF"/>
              </a:solidFill>
            </a:endParaRPr>
          </a:p>
        </p:txBody>
      </p:sp>
      <p:sp>
        <p:nvSpPr>
          <p:cNvPr id="586" name="Google Shape;586;p43"/>
          <p:cNvSpPr txBox="1"/>
          <p:nvPr/>
        </p:nvSpPr>
        <p:spPr>
          <a:xfrm>
            <a:off x="3616953" y="3295738"/>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22</a:t>
            </a:r>
            <a:endParaRPr baseline="-25000">
              <a:solidFill>
                <a:srgbClr val="0000FF"/>
              </a:solidFill>
            </a:endParaRPr>
          </a:p>
        </p:txBody>
      </p:sp>
      <p:sp>
        <p:nvSpPr>
          <p:cNvPr id="587" name="Google Shape;587;p43"/>
          <p:cNvSpPr txBox="1"/>
          <p:nvPr/>
        </p:nvSpPr>
        <p:spPr>
          <a:xfrm>
            <a:off x="3777153" y="2404335"/>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21</a:t>
            </a:r>
            <a:endParaRPr baseline="-25000">
              <a:solidFill>
                <a:srgbClr val="0000FF"/>
              </a:solidFill>
            </a:endParaRPr>
          </a:p>
        </p:txBody>
      </p:sp>
      <p:sp>
        <p:nvSpPr>
          <p:cNvPr id="588" name="Google Shape;588;p43"/>
          <p:cNvSpPr txBox="1"/>
          <p:nvPr/>
        </p:nvSpPr>
        <p:spPr>
          <a:xfrm>
            <a:off x="3833633" y="2906621"/>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12</a:t>
            </a:r>
            <a:endParaRPr baseline="-25000">
              <a:solidFill>
                <a:srgbClr val="0000FF"/>
              </a:solidFill>
            </a:endParaRPr>
          </a:p>
        </p:txBody>
      </p:sp>
      <p:sp>
        <p:nvSpPr>
          <p:cNvPr id="589" name="Google Shape;589;p43"/>
          <p:cNvSpPr txBox="1"/>
          <p:nvPr/>
        </p:nvSpPr>
        <p:spPr>
          <a:xfrm>
            <a:off x="5031211" y="2266942"/>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1</a:t>
            </a:r>
            <a:r>
              <a:rPr baseline="-25000" lang="en-US">
                <a:solidFill>
                  <a:srgbClr val="0000FF"/>
                </a:solidFill>
              </a:rPr>
              <a:t>11</a:t>
            </a:r>
            <a:endParaRPr baseline="-25000">
              <a:solidFill>
                <a:srgbClr val="0000FF"/>
              </a:solidFill>
            </a:endParaRPr>
          </a:p>
        </p:txBody>
      </p:sp>
      <p:sp>
        <p:nvSpPr>
          <p:cNvPr id="590" name="Google Shape;590;p43"/>
          <p:cNvSpPr txBox="1"/>
          <p:nvPr/>
        </p:nvSpPr>
        <p:spPr>
          <a:xfrm>
            <a:off x="4986532" y="3021174"/>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1</a:t>
            </a:r>
            <a:r>
              <a:rPr baseline="-25000" lang="en-US">
                <a:solidFill>
                  <a:srgbClr val="0000FF"/>
                </a:solidFill>
              </a:rPr>
              <a:t>21</a:t>
            </a:r>
            <a:endParaRPr baseline="-25000">
              <a:solidFill>
                <a:srgbClr val="0000FF"/>
              </a:solidFill>
            </a:endParaRPr>
          </a:p>
        </p:txBody>
      </p:sp>
      <p:pic>
        <p:nvPicPr>
          <p:cNvPr id="591" name="Google Shape;591;p43"/>
          <p:cNvPicPr preferRelativeResize="0"/>
          <p:nvPr/>
        </p:nvPicPr>
        <p:blipFill>
          <a:blip r:embed="rId3">
            <a:alphaModFix/>
          </a:blip>
          <a:stretch>
            <a:fillRect/>
          </a:stretch>
        </p:blipFill>
        <p:spPr>
          <a:xfrm>
            <a:off x="6596525" y="2665625"/>
            <a:ext cx="902300" cy="386700"/>
          </a:xfrm>
          <a:prstGeom prst="rect">
            <a:avLst/>
          </a:prstGeom>
          <a:noFill/>
          <a:ln cap="flat" cmpd="sng" w="28575">
            <a:solidFill>
              <a:srgbClr val="B6D7A8"/>
            </a:solidFill>
            <a:prstDash val="solid"/>
            <a:round/>
            <a:headEnd len="sm" w="sm" type="none"/>
            <a:tailEnd len="sm" w="sm" type="none"/>
          </a:ln>
        </p:spPr>
      </p:pic>
      <p:cxnSp>
        <p:nvCxnSpPr>
          <p:cNvPr id="592" name="Google Shape;592;p43"/>
          <p:cNvCxnSpPr>
            <a:stCxn id="591" idx="0"/>
            <a:endCxn id="581" idx="3"/>
          </p:cNvCxnSpPr>
          <p:nvPr/>
        </p:nvCxnSpPr>
        <p:spPr>
          <a:xfrm flipH="1" rot="5400000">
            <a:off x="6144525" y="1762475"/>
            <a:ext cx="699600" cy="1106700"/>
          </a:xfrm>
          <a:prstGeom prst="bentConnector2">
            <a:avLst/>
          </a:prstGeom>
          <a:noFill/>
          <a:ln cap="flat" cmpd="sng" w="9525">
            <a:solidFill>
              <a:schemeClr val="dk2"/>
            </a:solidFill>
            <a:prstDash val="solid"/>
            <a:round/>
            <a:headEnd len="med" w="med" type="none"/>
            <a:tailEnd len="med" w="med" type="stealth"/>
          </a:ln>
        </p:spPr>
      </p:cxnSp>
      <p:pic>
        <p:nvPicPr>
          <p:cNvPr id="593" name="Google Shape;593;p43"/>
          <p:cNvPicPr preferRelativeResize="0"/>
          <p:nvPr/>
        </p:nvPicPr>
        <p:blipFill>
          <a:blip r:embed="rId4">
            <a:alphaModFix/>
          </a:blip>
          <a:stretch>
            <a:fillRect/>
          </a:stretch>
        </p:blipFill>
        <p:spPr>
          <a:xfrm>
            <a:off x="6572993" y="1718234"/>
            <a:ext cx="293400" cy="482700"/>
          </a:xfrm>
          <a:prstGeom prst="rect">
            <a:avLst/>
          </a:prstGeom>
          <a:noFill/>
          <a:ln cap="flat" cmpd="sng" w="76200">
            <a:solidFill>
              <a:schemeClr val="lt1"/>
            </a:solidFill>
            <a:prstDash val="solid"/>
            <a:round/>
            <a:headEnd len="sm" w="sm" type="none"/>
            <a:tailEnd len="sm" w="sm" type="none"/>
          </a:ln>
        </p:spPr>
      </p:pic>
      <p:cxnSp>
        <p:nvCxnSpPr>
          <p:cNvPr id="594" name="Google Shape;594;p43"/>
          <p:cNvCxnSpPr>
            <a:stCxn id="591" idx="2"/>
            <a:endCxn id="590" idx="2"/>
          </p:cNvCxnSpPr>
          <p:nvPr/>
        </p:nvCxnSpPr>
        <p:spPr>
          <a:xfrm rot="5400000">
            <a:off x="5958225" y="2331875"/>
            <a:ext cx="369000" cy="1809900"/>
          </a:xfrm>
          <a:prstGeom prst="bentConnector3">
            <a:avLst>
              <a:gd fmla="val 164546" name="adj1"/>
            </a:avLst>
          </a:prstGeom>
          <a:noFill/>
          <a:ln cap="flat" cmpd="sng" w="9525">
            <a:solidFill>
              <a:schemeClr val="dk2"/>
            </a:solidFill>
            <a:prstDash val="solid"/>
            <a:round/>
            <a:headEnd len="med" w="med" type="none"/>
            <a:tailEnd len="med" w="med" type="stealth"/>
          </a:ln>
        </p:spPr>
      </p:cxnSp>
      <p:pic>
        <p:nvPicPr>
          <p:cNvPr id="595" name="Google Shape;595;p43"/>
          <p:cNvPicPr preferRelativeResize="0"/>
          <p:nvPr/>
        </p:nvPicPr>
        <p:blipFill>
          <a:blip r:embed="rId5">
            <a:alphaModFix/>
          </a:blip>
          <a:stretch>
            <a:fillRect/>
          </a:stretch>
        </p:blipFill>
        <p:spPr>
          <a:xfrm>
            <a:off x="6147901" y="3455825"/>
            <a:ext cx="431900" cy="482700"/>
          </a:xfrm>
          <a:prstGeom prst="rect">
            <a:avLst/>
          </a:prstGeom>
          <a:noFill/>
          <a:ln cap="flat" cmpd="sng" w="76200">
            <a:solidFill>
              <a:schemeClr val="lt1"/>
            </a:solidFill>
            <a:prstDash val="solid"/>
            <a:round/>
            <a:headEnd len="sm" w="sm" type="none"/>
            <a:tailEnd len="sm" w="sm" type="none"/>
          </a:ln>
        </p:spPr>
      </p:pic>
      <p:cxnSp>
        <p:nvCxnSpPr>
          <p:cNvPr id="596" name="Google Shape;596;p43"/>
          <p:cNvCxnSpPr>
            <a:stCxn id="591" idx="3"/>
            <a:endCxn id="579" idx="0"/>
          </p:cNvCxnSpPr>
          <p:nvPr/>
        </p:nvCxnSpPr>
        <p:spPr>
          <a:xfrm rot="10800000">
            <a:off x="4366225" y="1451675"/>
            <a:ext cx="3132600" cy="1407300"/>
          </a:xfrm>
          <a:prstGeom prst="bentConnector4">
            <a:avLst>
              <a:gd fmla="val -7602" name="adj1"/>
              <a:gd fmla="val 116915" name="adj2"/>
            </a:avLst>
          </a:prstGeom>
          <a:noFill/>
          <a:ln cap="flat" cmpd="sng" w="9525">
            <a:solidFill>
              <a:schemeClr val="dk2"/>
            </a:solidFill>
            <a:prstDash val="solid"/>
            <a:round/>
            <a:headEnd len="med" w="med" type="none"/>
            <a:tailEnd len="med" w="med" type="stealth"/>
          </a:ln>
        </p:spPr>
      </p:cxnSp>
      <p:pic>
        <p:nvPicPr>
          <p:cNvPr id="597" name="Google Shape;597;p43"/>
          <p:cNvPicPr preferRelativeResize="0"/>
          <p:nvPr/>
        </p:nvPicPr>
        <p:blipFill>
          <a:blip r:embed="rId6">
            <a:alphaModFix/>
          </a:blip>
          <a:stretch>
            <a:fillRect/>
          </a:stretch>
        </p:blipFill>
        <p:spPr>
          <a:xfrm>
            <a:off x="5941050" y="993309"/>
            <a:ext cx="293400" cy="462321"/>
          </a:xfrm>
          <a:prstGeom prst="rect">
            <a:avLst/>
          </a:prstGeom>
          <a:noFill/>
          <a:ln cap="flat" cmpd="sng" w="76200">
            <a:solidFill>
              <a:schemeClr val="lt1"/>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4"/>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Small Changes</a:t>
            </a:r>
            <a:endParaRPr/>
          </a:p>
        </p:txBody>
      </p:sp>
      <p:sp>
        <p:nvSpPr>
          <p:cNvPr id="604" name="Google Shape;604;p44"/>
          <p:cNvSpPr txBox="1"/>
          <p:nvPr>
            <p:ph idx="1" type="body"/>
          </p:nvPr>
        </p:nvSpPr>
        <p:spPr>
          <a:xfrm>
            <a:off x="304800" y="1200150"/>
            <a:ext cx="2767500" cy="33945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sz="2400"/>
              <a:t>A </a:t>
            </a:r>
            <a:r>
              <a:rPr b="1" lang="en-US" sz="2400"/>
              <a:t>small change</a:t>
            </a:r>
            <a:r>
              <a:rPr lang="en-US" sz="2400"/>
              <a:t> to any parameter in a neural network should yield a </a:t>
            </a:r>
            <a:r>
              <a:rPr b="1" lang="en-US" sz="2400"/>
              <a:t>small change</a:t>
            </a:r>
            <a:r>
              <a:rPr lang="en-US" sz="2400"/>
              <a:t> in the output.</a:t>
            </a:r>
            <a:endParaRPr sz="2400"/>
          </a:p>
        </p:txBody>
      </p:sp>
      <p:pic>
        <p:nvPicPr>
          <p:cNvPr id="605" name="Google Shape;605;p44"/>
          <p:cNvPicPr preferRelativeResize="0"/>
          <p:nvPr/>
        </p:nvPicPr>
        <p:blipFill>
          <a:blip r:embed="rId3">
            <a:alphaModFix/>
          </a:blip>
          <a:stretch>
            <a:fillRect/>
          </a:stretch>
        </p:blipFill>
        <p:spPr>
          <a:xfrm>
            <a:off x="3224700" y="1971100"/>
            <a:ext cx="5843099" cy="3111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5"/>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Chaos</a:t>
            </a:r>
            <a:endParaRPr/>
          </a:p>
        </p:txBody>
      </p:sp>
      <p:sp>
        <p:nvSpPr>
          <p:cNvPr id="612" name="Google Shape;612;p45"/>
          <p:cNvSpPr txBox="1"/>
          <p:nvPr>
            <p:ph idx="1" type="body"/>
          </p:nvPr>
        </p:nvSpPr>
        <p:spPr>
          <a:xfrm>
            <a:off x="295600" y="1200150"/>
            <a:ext cx="3241800" cy="33945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sz="2400"/>
              <a:t>Chaotic systems like weather tend to violate the </a:t>
            </a:r>
            <a:r>
              <a:rPr i="1" lang="en-US" sz="2400"/>
              <a:t>small changes</a:t>
            </a:r>
            <a:r>
              <a:rPr lang="en-US" sz="2400"/>
              <a:t> requirement</a:t>
            </a:r>
            <a:endParaRPr sz="2400"/>
          </a:p>
        </p:txBody>
      </p:sp>
      <p:pic>
        <p:nvPicPr>
          <p:cNvPr id="613" name="Google Shape;613;p45"/>
          <p:cNvPicPr preferRelativeResize="0"/>
          <p:nvPr/>
        </p:nvPicPr>
        <p:blipFill>
          <a:blip r:embed="rId3">
            <a:alphaModFix/>
          </a:blip>
          <a:stretch>
            <a:fillRect/>
          </a:stretch>
        </p:blipFill>
        <p:spPr>
          <a:xfrm>
            <a:off x="3636600" y="1389325"/>
            <a:ext cx="5507400" cy="3532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6"/>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Non-Chaotic Behavior</a:t>
            </a:r>
            <a:endParaRPr/>
          </a:p>
        </p:txBody>
      </p:sp>
      <p:sp>
        <p:nvSpPr>
          <p:cNvPr id="620" name="Google Shape;620;p46"/>
          <p:cNvSpPr txBox="1"/>
          <p:nvPr>
            <p:ph idx="1" type="body"/>
          </p:nvPr>
        </p:nvSpPr>
        <p:spPr>
          <a:xfrm>
            <a:off x="187225" y="1200150"/>
            <a:ext cx="5171700" cy="33945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US" sz="2800"/>
              <a:t>Limited non-linear functions</a:t>
            </a:r>
            <a:endParaRPr sz="2800"/>
          </a:p>
          <a:p>
            <a:pPr indent="0" lvl="0" marL="0" rtl="0" algn="l">
              <a:spcBef>
                <a:spcPts val="600"/>
              </a:spcBef>
              <a:spcAft>
                <a:spcPts val="0"/>
              </a:spcAft>
              <a:buNone/>
            </a:pPr>
            <a:r>
              <a:t/>
            </a:r>
            <a:endParaRPr sz="2800"/>
          </a:p>
          <a:p>
            <a:pPr indent="0" lvl="0" marL="457200" rtl="0" algn="l">
              <a:spcBef>
                <a:spcPts val="1000"/>
              </a:spcBef>
              <a:spcAft>
                <a:spcPts val="0"/>
              </a:spcAft>
              <a:buNone/>
            </a:pPr>
            <a:r>
              <a:t/>
            </a:r>
            <a:endParaRPr sz="2800"/>
          </a:p>
        </p:txBody>
      </p:sp>
      <p:pic>
        <p:nvPicPr>
          <p:cNvPr id="621" name="Google Shape;621;p46"/>
          <p:cNvPicPr preferRelativeResize="0"/>
          <p:nvPr/>
        </p:nvPicPr>
        <p:blipFill>
          <a:blip r:embed="rId3">
            <a:alphaModFix/>
          </a:blip>
          <a:stretch>
            <a:fillRect/>
          </a:stretch>
        </p:blipFill>
        <p:spPr>
          <a:xfrm>
            <a:off x="6044750" y="925225"/>
            <a:ext cx="2760299" cy="1531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47"/>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Non-Chaotic Behavior</a:t>
            </a:r>
            <a:endParaRPr/>
          </a:p>
        </p:txBody>
      </p:sp>
      <p:sp>
        <p:nvSpPr>
          <p:cNvPr id="628" name="Google Shape;628;p47"/>
          <p:cNvSpPr txBox="1"/>
          <p:nvPr>
            <p:ph idx="1" type="body"/>
          </p:nvPr>
        </p:nvSpPr>
        <p:spPr>
          <a:xfrm>
            <a:off x="187225" y="1200150"/>
            <a:ext cx="5171700" cy="33945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US" sz="2800"/>
              <a:t>Limited non-linear functions</a:t>
            </a:r>
            <a:endParaRPr sz="2800"/>
          </a:p>
          <a:p>
            <a:pPr indent="0" lvl="0" marL="0" rtl="0" algn="l">
              <a:spcBef>
                <a:spcPts val="600"/>
              </a:spcBef>
              <a:spcAft>
                <a:spcPts val="0"/>
              </a:spcAft>
              <a:buNone/>
            </a:pPr>
            <a:r>
              <a:t/>
            </a:r>
            <a:endParaRPr sz="2800"/>
          </a:p>
          <a:p>
            <a:pPr indent="-406400" lvl="0" marL="457200" rtl="0" algn="l">
              <a:spcBef>
                <a:spcPts val="1000"/>
              </a:spcBef>
              <a:spcAft>
                <a:spcPts val="0"/>
              </a:spcAft>
              <a:buSzPts val="2800"/>
              <a:buChar char="•"/>
            </a:pPr>
            <a:r>
              <a:rPr lang="en-US" sz="2800"/>
              <a:t>Differentiable (smooth) loss</a:t>
            </a:r>
            <a:endParaRPr sz="2800"/>
          </a:p>
          <a:p>
            <a:pPr indent="0" lvl="0" marL="0" rtl="0" algn="l">
              <a:spcBef>
                <a:spcPts val="1000"/>
              </a:spcBef>
              <a:spcAft>
                <a:spcPts val="0"/>
              </a:spcAft>
              <a:buNone/>
            </a:pPr>
            <a:r>
              <a:t/>
            </a:r>
            <a:endParaRPr sz="2800"/>
          </a:p>
          <a:p>
            <a:pPr indent="0" lvl="0" marL="0" rtl="0" algn="l">
              <a:spcBef>
                <a:spcPts val="1000"/>
              </a:spcBef>
              <a:spcAft>
                <a:spcPts val="0"/>
              </a:spcAft>
              <a:buNone/>
            </a:pPr>
            <a:r>
              <a:t/>
            </a:r>
            <a:endParaRPr sz="2800"/>
          </a:p>
        </p:txBody>
      </p:sp>
      <p:pic>
        <p:nvPicPr>
          <p:cNvPr id="629" name="Google Shape;629;p47"/>
          <p:cNvPicPr preferRelativeResize="0"/>
          <p:nvPr/>
        </p:nvPicPr>
        <p:blipFill>
          <a:blip r:embed="rId3">
            <a:alphaModFix/>
          </a:blip>
          <a:stretch>
            <a:fillRect/>
          </a:stretch>
        </p:blipFill>
        <p:spPr>
          <a:xfrm>
            <a:off x="6044750" y="925225"/>
            <a:ext cx="2760299" cy="1531475"/>
          </a:xfrm>
          <a:prstGeom prst="rect">
            <a:avLst/>
          </a:prstGeom>
          <a:noFill/>
          <a:ln>
            <a:noFill/>
          </a:ln>
        </p:spPr>
      </p:pic>
      <p:pic>
        <p:nvPicPr>
          <p:cNvPr id="630" name="Google Shape;630;p47"/>
          <p:cNvPicPr preferRelativeResize="0"/>
          <p:nvPr/>
        </p:nvPicPr>
        <p:blipFill>
          <a:blip r:embed="rId4">
            <a:alphaModFix/>
          </a:blip>
          <a:stretch>
            <a:fillRect/>
          </a:stretch>
        </p:blipFill>
        <p:spPr>
          <a:xfrm>
            <a:off x="5855575" y="1733550"/>
            <a:ext cx="2493994" cy="1870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48"/>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Non-Chaotic Behavior</a:t>
            </a:r>
            <a:endParaRPr/>
          </a:p>
        </p:txBody>
      </p:sp>
      <p:sp>
        <p:nvSpPr>
          <p:cNvPr id="637" name="Google Shape;637;p48"/>
          <p:cNvSpPr txBox="1"/>
          <p:nvPr>
            <p:ph idx="1" type="body"/>
          </p:nvPr>
        </p:nvSpPr>
        <p:spPr>
          <a:xfrm>
            <a:off x="187225" y="1200150"/>
            <a:ext cx="5171700" cy="3394500"/>
          </a:xfrm>
          <a:prstGeom prst="rect">
            <a:avLst/>
          </a:prstGeom>
        </p:spPr>
        <p:txBody>
          <a:bodyPr anchorCtr="0" anchor="t" bIns="45700" lIns="91425" spcFirstLastPara="1" rIns="91425" wrap="square" tIns="45700">
            <a:noAutofit/>
          </a:bodyPr>
          <a:lstStyle/>
          <a:p>
            <a:pPr indent="-406400" lvl="0" marL="457200" rtl="0" algn="l">
              <a:spcBef>
                <a:spcPts val="600"/>
              </a:spcBef>
              <a:spcAft>
                <a:spcPts val="0"/>
              </a:spcAft>
              <a:buSzPts val="2800"/>
              <a:buChar char="•"/>
            </a:pPr>
            <a:r>
              <a:rPr lang="en-US" sz="2800"/>
              <a:t>Limited non-linear functions</a:t>
            </a:r>
            <a:endParaRPr sz="2800"/>
          </a:p>
          <a:p>
            <a:pPr indent="0" lvl="0" marL="0" rtl="0" algn="l">
              <a:spcBef>
                <a:spcPts val="600"/>
              </a:spcBef>
              <a:spcAft>
                <a:spcPts val="0"/>
              </a:spcAft>
              <a:buNone/>
            </a:pPr>
            <a:r>
              <a:t/>
            </a:r>
            <a:endParaRPr sz="2800"/>
          </a:p>
          <a:p>
            <a:pPr indent="-406400" lvl="0" marL="457200" rtl="0" algn="l">
              <a:spcBef>
                <a:spcPts val="1000"/>
              </a:spcBef>
              <a:spcAft>
                <a:spcPts val="0"/>
              </a:spcAft>
              <a:buSzPts val="2800"/>
              <a:buChar char="•"/>
            </a:pPr>
            <a:r>
              <a:rPr lang="en-US" sz="2800"/>
              <a:t>Differentiable (smooth) loss</a:t>
            </a:r>
            <a:endParaRPr sz="2800"/>
          </a:p>
          <a:p>
            <a:pPr indent="0" lvl="0" marL="0" rtl="0" algn="l">
              <a:spcBef>
                <a:spcPts val="1000"/>
              </a:spcBef>
              <a:spcAft>
                <a:spcPts val="0"/>
              </a:spcAft>
              <a:buNone/>
            </a:pPr>
            <a:r>
              <a:t/>
            </a:r>
            <a:endParaRPr sz="2800"/>
          </a:p>
          <a:p>
            <a:pPr indent="-406400" lvl="0" marL="457200" rtl="0" algn="l">
              <a:spcBef>
                <a:spcPts val="1000"/>
              </a:spcBef>
              <a:spcAft>
                <a:spcPts val="0"/>
              </a:spcAft>
              <a:buSzPts val="2800"/>
              <a:buChar char="•"/>
            </a:pPr>
            <a:r>
              <a:rPr lang="en-US" sz="2800"/>
              <a:t>Each </a:t>
            </a:r>
            <a:r>
              <a:rPr i="1" lang="en-US" sz="2800"/>
              <a:t>unit</a:t>
            </a:r>
            <a:r>
              <a:rPr lang="en-US" sz="2800"/>
              <a:t> is a function of </a:t>
            </a:r>
            <a:r>
              <a:rPr i="1" lang="en-US" sz="2800"/>
              <a:t>units</a:t>
            </a:r>
            <a:r>
              <a:rPr lang="en-US" sz="2800"/>
              <a:t> in the previous layer </a:t>
            </a:r>
            <a:endParaRPr sz="2800"/>
          </a:p>
        </p:txBody>
      </p:sp>
      <p:pic>
        <p:nvPicPr>
          <p:cNvPr id="638" name="Google Shape;638;p48"/>
          <p:cNvPicPr preferRelativeResize="0"/>
          <p:nvPr/>
        </p:nvPicPr>
        <p:blipFill>
          <a:blip r:embed="rId3">
            <a:alphaModFix/>
          </a:blip>
          <a:stretch>
            <a:fillRect/>
          </a:stretch>
        </p:blipFill>
        <p:spPr>
          <a:xfrm>
            <a:off x="6044750" y="925225"/>
            <a:ext cx="2760299" cy="1531475"/>
          </a:xfrm>
          <a:prstGeom prst="rect">
            <a:avLst/>
          </a:prstGeom>
          <a:noFill/>
          <a:ln>
            <a:noFill/>
          </a:ln>
        </p:spPr>
      </p:pic>
      <p:pic>
        <p:nvPicPr>
          <p:cNvPr id="639" name="Google Shape;639;p48"/>
          <p:cNvPicPr preferRelativeResize="0"/>
          <p:nvPr/>
        </p:nvPicPr>
        <p:blipFill>
          <a:blip r:embed="rId4">
            <a:alphaModFix/>
          </a:blip>
          <a:stretch>
            <a:fillRect/>
          </a:stretch>
        </p:blipFill>
        <p:spPr>
          <a:xfrm>
            <a:off x="5855575" y="1733550"/>
            <a:ext cx="2493994" cy="1870500"/>
          </a:xfrm>
          <a:prstGeom prst="rect">
            <a:avLst/>
          </a:prstGeom>
          <a:noFill/>
          <a:ln>
            <a:noFill/>
          </a:ln>
        </p:spPr>
      </p:pic>
      <p:sp>
        <p:nvSpPr>
          <p:cNvPr id="640" name="Google Shape;640;p48"/>
          <p:cNvSpPr/>
          <p:nvPr/>
        </p:nvSpPr>
        <p:spPr>
          <a:xfrm>
            <a:off x="5617789" y="3639197"/>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1</a:t>
            </a:r>
            <a:endParaRPr baseline="-25000"/>
          </a:p>
        </p:txBody>
      </p:sp>
      <p:sp>
        <p:nvSpPr>
          <p:cNvPr id="641" name="Google Shape;641;p48"/>
          <p:cNvSpPr/>
          <p:nvPr/>
        </p:nvSpPr>
        <p:spPr>
          <a:xfrm>
            <a:off x="5617789" y="4466897"/>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2</a:t>
            </a:r>
            <a:endParaRPr baseline="-25000"/>
          </a:p>
        </p:txBody>
      </p:sp>
      <p:sp>
        <p:nvSpPr>
          <p:cNvPr id="642" name="Google Shape;642;p48"/>
          <p:cNvSpPr/>
          <p:nvPr/>
        </p:nvSpPr>
        <p:spPr>
          <a:xfrm>
            <a:off x="6566339" y="3639197"/>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1</a:t>
            </a:r>
            <a:endParaRPr baseline="-25000"/>
          </a:p>
        </p:txBody>
      </p:sp>
      <p:sp>
        <p:nvSpPr>
          <p:cNvPr id="643" name="Google Shape;643;p48"/>
          <p:cNvSpPr/>
          <p:nvPr/>
        </p:nvSpPr>
        <p:spPr>
          <a:xfrm>
            <a:off x="6566339" y="4466897"/>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2</a:t>
            </a:r>
            <a:endParaRPr baseline="-25000"/>
          </a:p>
        </p:txBody>
      </p:sp>
      <p:sp>
        <p:nvSpPr>
          <p:cNvPr id="644" name="Google Shape;644;p48"/>
          <p:cNvSpPr/>
          <p:nvPr/>
        </p:nvSpPr>
        <p:spPr>
          <a:xfrm>
            <a:off x="7514889" y="4073147"/>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y</a:t>
            </a:r>
            <a:r>
              <a:rPr baseline="-25000" lang="en-US"/>
              <a:t>1</a:t>
            </a:r>
            <a:endParaRPr baseline="-25000"/>
          </a:p>
        </p:txBody>
      </p:sp>
      <p:cxnSp>
        <p:nvCxnSpPr>
          <p:cNvPr id="645" name="Google Shape;645;p48"/>
          <p:cNvCxnSpPr>
            <a:stCxn id="640" idx="6"/>
            <a:endCxn id="642" idx="2"/>
          </p:cNvCxnSpPr>
          <p:nvPr/>
        </p:nvCxnSpPr>
        <p:spPr>
          <a:xfrm>
            <a:off x="6120289" y="3880547"/>
            <a:ext cx="446100" cy="0"/>
          </a:xfrm>
          <a:prstGeom prst="straightConnector1">
            <a:avLst/>
          </a:prstGeom>
          <a:noFill/>
          <a:ln cap="flat" cmpd="sng" w="9525">
            <a:solidFill>
              <a:schemeClr val="dk2"/>
            </a:solidFill>
            <a:prstDash val="solid"/>
            <a:round/>
            <a:headEnd len="med" w="med" type="none"/>
            <a:tailEnd len="med" w="med" type="none"/>
          </a:ln>
        </p:spPr>
      </p:cxnSp>
      <p:cxnSp>
        <p:nvCxnSpPr>
          <p:cNvPr id="646" name="Google Shape;646;p48"/>
          <p:cNvCxnSpPr>
            <a:stCxn id="640" idx="6"/>
            <a:endCxn id="643" idx="2"/>
          </p:cNvCxnSpPr>
          <p:nvPr/>
        </p:nvCxnSpPr>
        <p:spPr>
          <a:xfrm>
            <a:off x="6120289" y="3880547"/>
            <a:ext cx="446100" cy="827700"/>
          </a:xfrm>
          <a:prstGeom prst="straightConnector1">
            <a:avLst/>
          </a:prstGeom>
          <a:noFill/>
          <a:ln cap="flat" cmpd="sng" w="9525">
            <a:solidFill>
              <a:schemeClr val="dk2"/>
            </a:solidFill>
            <a:prstDash val="solid"/>
            <a:round/>
            <a:headEnd len="med" w="med" type="none"/>
            <a:tailEnd len="med" w="med" type="none"/>
          </a:ln>
        </p:spPr>
      </p:cxnSp>
      <p:cxnSp>
        <p:nvCxnSpPr>
          <p:cNvPr id="647" name="Google Shape;647;p48"/>
          <p:cNvCxnSpPr>
            <a:stCxn id="641" idx="6"/>
            <a:endCxn id="642" idx="2"/>
          </p:cNvCxnSpPr>
          <p:nvPr/>
        </p:nvCxnSpPr>
        <p:spPr>
          <a:xfrm flipH="1" rot="10800000">
            <a:off x="6120289" y="3880547"/>
            <a:ext cx="446100" cy="827700"/>
          </a:xfrm>
          <a:prstGeom prst="straightConnector1">
            <a:avLst/>
          </a:prstGeom>
          <a:noFill/>
          <a:ln cap="flat" cmpd="sng" w="9525">
            <a:solidFill>
              <a:schemeClr val="dk2"/>
            </a:solidFill>
            <a:prstDash val="solid"/>
            <a:round/>
            <a:headEnd len="med" w="med" type="none"/>
            <a:tailEnd len="med" w="med" type="none"/>
          </a:ln>
        </p:spPr>
      </p:cxnSp>
      <p:cxnSp>
        <p:nvCxnSpPr>
          <p:cNvPr id="648" name="Google Shape;648;p48"/>
          <p:cNvCxnSpPr>
            <a:stCxn id="641" idx="6"/>
            <a:endCxn id="643" idx="2"/>
          </p:cNvCxnSpPr>
          <p:nvPr/>
        </p:nvCxnSpPr>
        <p:spPr>
          <a:xfrm>
            <a:off x="6120289" y="4708247"/>
            <a:ext cx="446100" cy="0"/>
          </a:xfrm>
          <a:prstGeom prst="straightConnector1">
            <a:avLst/>
          </a:prstGeom>
          <a:noFill/>
          <a:ln cap="flat" cmpd="sng" w="9525">
            <a:solidFill>
              <a:schemeClr val="dk2"/>
            </a:solidFill>
            <a:prstDash val="solid"/>
            <a:round/>
            <a:headEnd len="med" w="med" type="none"/>
            <a:tailEnd len="med" w="med" type="none"/>
          </a:ln>
        </p:spPr>
      </p:cxnSp>
      <p:cxnSp>
        <p:nvCxnSpPr>
          <p:cNvPr id="649" name="Google Shape;649;p48"/>
          <p:cNvCxnSpPr>
            <a:stCxn id="642" idx="6"/>
            <a:endCxn id="644" idx="2"/>
          </p:cNvCxnSpPr>
          <p:nvPr/>
        </p:nvCxnSpPr>
        <p:spPr>
          <a:xfrm>
            <a:off x="7068839" y="3880547"/>
            <a:ext cx="446100" cy="434100"/>
          </a:xfrm>
          <a:prstGeom prst="straightConnector1">
            <a:avLst/>
          </a:prstGeom>
          <a:noFill/>
          <a:ln cap="flat" cmpd="sng" w="9525">
            <a:solidFill>
              <a:schemeClr val="dk2"/>
            </a:solidFill>
            <a:prstDash val="solid"/>
            <a:round/>
            <a:headEnd len="med" w="med" type="none"/>
            <a:tailEnd len="med" w="med" type="none"/>
          </a:ln>
        </p:spPr>
      </p:cxnSp>
      <p:cxnSp>
        <p:nvCxnSpPr>
          <p:cNvPr id="650" name="Google Shape;650;p48"/>
          <p:cNvCxnSpPr>
            <a:stCxn id="643" idx="6"/>
            <a:endCxn id="644" idx="2"/>
          </p:cNvCxnSpPr>
          <p:nvPr/>
        </p:nvCxnSpPr>
        <p:spPr>
          <a:xfrm flipH="1" rot="10800000">
            <a:off x="7068839" y="4314647"/>
            <a:ext cx="446100" cy="393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49"/>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Back-Propagation 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4"/>
          <p:cNvPicPr preferRelativeResize="0"/>
          <p:nvPr/>
        </p:nvPicPr>
        <p:blipFill>
          <a:blip r:embed="rId3">
            <a:alphaModFix/>
          </a:blip>
          <a:stretch>
            <a:fillRect/>
          </a:stretch>
        </p:blipFill>
        <p:spPr>
          <a:xfrm>
            <a:off x="1684800" y="1605275"/>
            <a:ext cx="1429050" cy="1043211"/>
          </a:xfrm>
          <a:prstGeom prst="rect">
            <a:avLst/>
          </a:prstGeom>
          <a:noFill/>
          <a:ln>
            <a:noFill/>
          </a:ln>
        </p:spPr>
      </p:pic>
      <p:sp>
        <p:nvSpPr>
          <p:cNvPr id="81" name="Google Shape;81;p14"/>
          <p:cNvSpPr txBox="1"/>
          <p:nvPr/>
        </p:nvSpPr>
        <p:spPr>
          <a:xfrm>
            <a:off x="1646425" y="1112675"/>
            <a:ext cx="150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AND</a:t>
            </a:r>
            <a:endParaRPr b="1" sz="2000"/>
          </a:p>
        </p:txBody>
      </p:sp>
      <p:pic>
        <p:nvPicPr>
          <p:cNvPr id="82" name="Google Shape;82;p14"/>
          <p:cNvPicPr preferRelativeResize="0"/>
          <p:nvPr/>
        </p:nvPicPr>
        <p:blipFill>
          <a:blip r:embed="rId4">
            <a:alphaModFix/>
          </a:blip>
          <a:stretch>
            <a:fillRect/>
          </a:stretch>
        </p:blipFill>
        <p:spPr>
          <a:xfrm>
            <a:off x="3627875" y="1605276"/>
            <a:ext cx="1429050" cy="1043211"/>
          </a:xfrm>
          <a:prstGeom prst="rect">
            <a:avLst/>
          </a:prstGeom>
          <a:noFill/>
          <a:ln>
            <a:noFill/>
          </a:ln>
        </p:spPr>
      </p:pic>
      <p:sp>
        <p:nvSpPr>
          <p:cNvPr id="83" name="Google Shape;83;p14"/>
          <p:cNvSpPr txBox="1"/>
          <p:nvPr/>
        </p:nvSpPr>
        <p:spPr>
          <a:xfrm>
            <a:off x="3589500" y="1112675"/>
            <a:ext cx="150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OR</a:t>
            </a:r>
            <a:endParaRPr b="1" sz="2000"/>
          </a:p>
        </p:txBody>
      </p:sp>
      <p:graphicFrame>
        <p:nvGraphicFramePr>
          <p:cNvPr id="84" name="Google Shape;84;p14"/>
          <p:cNvGraphicFramePr/>
          <p:nvPr/>
        </p:nvGraphicFramePr>
        <p:xfrm>
          <a:off x="1684788" y="2924500"/>
          <a:ext cx="3000000" cy="3000000"/>
        </p:xfrm>
        <a:graphic>
          <a:graphicData uri="http://schemas.openxmlformats.org/drawingml/2006/table">
            <a:tbl>
              <a:tblPr>
                <a:noFill/>
                <a:tableStyleId>{401D73E5-9CC4-48AA-A751-8C3B44302CCD}</a:tableStyleId>
              </a:tblPr>
              <a:tblGrid>
                <a:gridCol w="476350"/>
                <a:gridCol w="476350"/>
                <a:gridCol w="476350"/>
              </a:tblGrid>
              <a:tr h="332150">
                <a:tc>
                  <a:txBody>
                    <a:bodyPr/>
                    <a:lstStyle/>
                    <a:p>
                      <a:pPr indent="0" lvl="0" marL="0" rtl="0" algn="ctr">
                        <a:spcBef>
                          <a:spcPts val="0"/>
                        </a:spcBef>
                        <a:spcAft>
                          <a:spcPts val="0"/>
                        </a:spcAft>
                        <a:buNone/>
                      </a:pPr>
                      <a:r>
                        <a:rPr b="1" lang="en-US"/>
                        <a:t>x</a:t>
                      </a:r>
                      <a:r>
                        <a:rPr b="1" baseline="-25000" lang="en-US"/>
                        <a:t>1</a:t>
                      </a:r>
                      <a:endParaRPr b="1" baseline="-25000"/>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x</a:t>
                      </a:r>
                      <a:r>
                        <a:rPr b="1" baseline="-25000" lang="en-US"/>
                        <a:t>2</a:t>
                      </a:r>
                      <a:endParaRPr b="1" baseline="-25000"/>
                    </a:p>
                  </a:txBody>
                  <a:tcPr marT="91425" marB="91425" marR="91425" marL="91425">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y</a:t>
                      </a:r>
                      <a:endParaRPr b="1"/>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solidFill>
                      <a:srgbClr val="D9EAD3"/>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lnB cap="flat" cmpd="sng" w="9525">
                      <a:solidFill>
                        <a:srgbClr val="434343"/>
                      </a:solidFill>
                      <a:prstDash val="solid"/>
                      <a:round/>
                      <a:headEnd len="sm" w="sm" type="none"/>
                      <a:tailEnd len="sm" w="sm" type="none"/>
                    </a:lnB>
                    <a:solidFill>
                      <a:srgbClr val="D9EAD3"/>
                    </a:solidFill>
                  </a:tcPr>
                </a:tc>
              </a:tr>
            </a:tbl>
          </a:graphicData>
        </a:graphic>
      </p:graphicFrame>
      <p:graphicFrame>
        <p:nvGraphicFramePr>
          <p:cNvPr id="85" name="Google Shape;85;p14"/>
          <p:cNvGraphicFramePr/>
          <p:nvPr/>
        </p:nvGraphicFramePr>
        <p:xfrm>
          <a:off x="3627875" y="2924500"/>
          <a:ext cx="3000000" cy="3000000"/>
        </p:xfrm>
        <a:graphic>
          <a:graphicData uri="http://schemas.openxmlformats.org/drawingml/2006/table">
            <a:tbl>
              <a:tblPr>
                <a:noFill/>
                <a:tableStyleId>{401D73E5-9CC4-48AA-A751-8C3B44302CCD}</a:tableStyleId>
              </a:tblPr>
              <a:tblGrid>
                <a:gridCol w="476350"/>
                <a:gridCol w="476350"/>
                <a:gridCol w="476350"/>
              </a:tblGrid>
              <a:tr h="332150">
                <a:tc>
                  <a:txBody>
                    <a:bodyPr/>
                    <a:lstStyle/>
                    <a:p>
                      <a:pPr indent="0" lvl="0" marL="0" rtl="0" algn="ctr">
                        <a:spcBef>
                          <a:spcPts val="0"/>
                        </a:spcBef>
                        <a:spcAft>
                          <a:spcPts val="0"/>
                        </a:spcAft>
                        <a:buNone/>
                      </a:pPr>
                      <a:r>
                        <a:rPr b="1" lang="en-US"/>
                        <a:t>x</a:t>
                      </a:r>
                      <a:r>
                        <a:rPr b="1" baseline="-25000" lang="en-US"/>
                        <a:t>1</a:t>
                      </a:r>
                      <a:endParaRPr b="1" baseline="-25000"/>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x</a:t>
                      </a:r>
                      <a:r>
                        <a:rPr b="1" baseline="-25000" lang="en-US"/>
                        <a:t>2</a:t>
                      </a:r>
                      <a:endParaRPr b="1" baseline="-25000"/>
                    </a:p>
                  </a:txBody>
                  <a:tcPr marT="91425" marB="91425" marR="91425" marL="91425">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y</a:t>
                      </a:r>
                      <a:endParaRPr b="1"/>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solidFill>
                      <a:srgbClr val="D9EAD3"/>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lnB cap="flat" cmpd="sng" w="9525">
                      <a:solidFill>
                        <a:srgbClr val="434343"/>
                      </a:solidFill>
                      <a:prstDash val="solid"/>
                      <a:round/>
                      <a:headEnd len="sm" w="sm" type="none"/>
                      <a:tailEnd len="sm" w="sm" type="none"/>
                    </a:lnB>
                    <a:solidFill>
                      <a:srgbClr val="D9EAD3"/>
                    </a:solidFill>
                  </a:tcPr>
                </a:tc>
              </a:tr>
            </a:tbl>
          </a:graphicData>
        </a:graphic>
      </p:graphicFrame>
      <p:sp>
        <p:nvSpPr>
          <p:cNvPr id="86" name="Google Shape;86;p14"/>
          <p:cNvSpPr txBox="1"/>
          <p:nvPr/>
        </p:nvSpPr>
        <p:spPr>
          <a:xfrm>
            <a:off x="-26725" y="1112675"/>
            <a:ext cx="150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NOT</a:t>
            </a:r>
            <a:endParaRPr b="1" sz="2000"/>
          </a:p>
        </p:txBody>
      </p:sp>
      <p:graphicFrame>
        <p:nvGraphicFramePr>
          <p:cNvPr id="87" name="Google Shape;87;p14"/>
          <p:cNvGraphicFramePr/>
          <p:nvPr/>
        </p:nvGraphicFramePr>
        <p:xfrm>
          <a:off x="249825" y="1605275"/>
          <a:ext cx="3000000" cy="3000000"/>
        </p:xfrm>
        <a:graphic>
          <a:graphicData uri="http://schemas.openxmlformats.org/drawingml/2006/table">
            <a:tbl>
              <a:tblPr>
                <a:noFill/>
                <a:tableStyleId>{401D73E5-9CC4-48AA-A751-8C3B44302CCD}</a:tableStyleId>
              </a:tblPr>
              <a:tblGrid>
                <a:gridCol w="476350"/>
                <a:gridCol w="476350"/>
              </a:tblGrid>
              <a:tr h="332150">
                <a:tc>
                  <a:txBody>
                    <a:bodyPr/>
                    <a:lstStyle/>
                    <a:p>
                      <a:pPr indent="0" lvl="0" marL="0" rtl="0" algn="ctr">
                        <a:spcBef>
                          <a:spcPts val="0"/>
                        </a:spcBef>
                        <a:spcAft>
                          <a:spcPts val="0"/>
                        </a:spcAft>
                        <a:buNone/>
                      </a:pPr>
                      <a:r>
                        <a:rPr b="1" lang="en-US"/>
                        <a:t>x</a:t>
                      </a:r>
                      <a:endParaRPr b="1" baseline="-25000"/>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y</a:t>
                      </a:r>
                      <a:endParaRPr b="1"/>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bl>
          </a:graphicData>
        </a:graphic>
      </p:graphicFrame>
      <p:sp>
        <p:nvSpPr>
          <p:cNvPr id="88" name="Google Shape;88;p14"/>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000"/>
              <a:t>Logical Operators</a:t>
            </a:r>
            <a:endParaRPr sz="4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0"/>
          <p:cNvSpPr txBox="1"/>
          <p:nvPr>
            <p:ph type="ctrTitle"/>
          </p:nvPr>
        </p:nvSpPr>
        <p:spPr>
          <a:xfrm>
            <a:off x="685800" y="1371600"/>
            <a:ext cx="7772400" cy="67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Back-Propagation II</a:t>
            </a:r>
            <a:endParaRPr/>
          </a:p>
        </p:txBody>
      </p:sp>
      <p:sp>
        <p:nvSpPr>
          <p:cNvPr id="662" name="Google Shape;662;p50"/>
          <p:cNvSpPr/>
          <p:nvPr/>
        </p:nvSpPr>
        <p:spPr>
          <a:xfrm>
            <a:off x="5312989" y="3105797"/>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1</a:t>
            </a:r>
            <a:endParaRPr baseline="-25000"/>
          </a:p>
        </p:txBody>
      </p:sp>
      <p:sp>
        <p:nvSpPr>
          <p:cNvPr id="663" name="Google Shape;663;p50"/>
          <p:cNvSpPr/>
          <p:nvPr/>
        </p:nvSpPr>
        <p:spPr>
          <a:xfrm>
            <a:off x="5312989" y="3933497"/>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2</a:t>
            </a:r>
            <a:endParaRPr baseline="-25000"/>
          </a:p>
        </p:txBody>
      </p:sp>
      <p:sp>
        <p:nvSpPr>
          <p:cNvPr id="664" name="Google Shape;664;p50"/>
          <p:cNvSpPr/>
          <p:nvPr/>
        </p:nvSpPr>
        <p:spPr>
          <a:xfrm>
            <a:off x="6261539" y="3105797"/>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1</a:t>
            </a:r>
            <a:endParaRPr baseline="-25000"/>
          </a:p>
        </p:txBody>
      </p:sp>
      <p:sp>
        <p:nvSpPr>
          <p:cNvPr id="665" name="Google Shape;665;p50"/>
          <p:cNvSpPr/>
          <p:nvPr/>
        </p:nvSpPr>
        <p:spPr>
          <a:xfrm>
            <a:off x="6261539" y="3933497"/>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2</a:t>
            </a:r>
            <a:endParaRPr baseline="-25000"/>
          </a:p>
        </p:txBody>
      </p:sp>
      <p:sp>
        <p:nvSpPr>
          <p:cNvPr id="666" name="Google Shape;666;p50"/>
          <p:cNvSpPr/>
          <p:nvPr/>
        </p:nvSpPr>
        <p:spPr>
          <a:xfrm>
            <a:off x="7210089" y="3539747"/>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y</a:t>
            </a:r>
            <a:r>
              <a:rPr baseline="-25000" lang="en-US"/>
              <a:t>1</a:t>
            </a:r>
            <a:endParaRPr baseline="-25000"/>
          </a:p>
        </p:txBody>
      </p:sp>
      <p:cxnSp>
        <p:nvCxnSpPr>
          <p:cNvPr id="667" name="Google Shape;667;p50"/>
          <p:cNvCxnSpPr>
            <a:stCxn id="662" idx="6"/>
            <a:endCxn id="664" idx="2"/>
          </p:cNvCxnSpPr>
          <p:nvPr/>
        </p:nvCxnSpPr>
        <p:spPr>
          <a:xfrm>
            <a:off x="5815489" y="3347147"/>
            <a:ext cx="446100" cy="0"/>
          </a:xfrm>
          <a:prstGeom prst="straightConnector1">
            <a:avLst/>
          </a:prstGeom>
          <a:noFill/>
          <a:ln cap="flat" cmpd="sng" w="9525">
            <a:solidFill>
              <a:schemeClr val="dk2"/>
            </a:solidFill>
            <a:prstDash val="solid"/>
            <a:round/>
            <a:headEnd len="med" w="med" type="none"/>
            <a:tailEnd len="med" w="med" type="none"/>
          </a:ln>
        </p:spPr>
      </p:cxnSp>
      <p:cxnSp>
        <p:nvCxnSpPr>
          <p:cNvPr id="668" name="Google Shape;668;p50"/>
          <p:cNvCxnSpPr>
            <a:stCxn id="662" idx="6"/>
            <a:endCxn id="665" idx="2"/>
          </p:cNvCxnSpPr>
          <p:nvPr/>
        </p:nvCxnSpPr>
        <p:spPr>
          <a:xfrm>
            <a:off x="5815489" y="3347147"/>
            <a:ext cx="446100" cy="827700"/>
          </a:xfrm>
          <a:prstGeom prst="straightConnector1">
            <a:avLst/>
          </a:prstGeom>
          <a:noFill/>
          <a:ln cap="flat" cmpd="sng" w="9525">
            <a:solidFill>
              <a:schemeClr val="dk2"/>
            </a:solidFill>
            <a:prstDash val="solid"/>
            <a:round/>
            <a:headEnd len="med" w="med" type="none"/>
            <a:tailEnd len="med" w="med" type="none"/>
          </a:ln>
        </p:spPr>
      </p:cxnSp>
      <p:cxnSp>
        <p:nvCxnSpPr>
          <p:cNvPr id="669" name="Google Shape;669;p50"/>
          <p:cNvCxnSpPr>
            <a:stCxn id="663" idx="6"/>
            <a:endCxn id="664" idx="2"/>
          </p:cNvCxnSpPr>
          <p:nvPr/>
        </p:nvCxnSpPr>
        <p:spPr>
          <a:xfrm flipH="1" rot="10800000">
            <a:off x="5815489" y="3347147"/>
            <a:ext cx="446100" cy="827700"/>
          </a:xfrm>
          <a:prstGeom prst="straightConnector1">
            <a:avLst/>
          </a:prstGeom>
          <a:noFill/>
          <a:ln cap="flat" cmpd="sng" w="9525">
            <a:solidFill>
              <a:schemeClr val="dk2"/>
            </a:solidFill>
            <a:prstDash val="solid"/>
            <a:round/>
            <a:headEnd len="med" w="med" type="none"/>
            <a:tailEnd len="med" w="med" type="none"/>
          </a:ln>
        </p:spPr>
      </p:cxnSp>
      <p:cxnSp>
        <p:nvCxnSpPr>
          <p:cNvPr id="670" name="Google Shape;670;p50"/>
          <p:cNvCxnSpPr>
            <a:stCxn id="663" idx="6"/>
            <a:endCxn id="665" idx="2"/>
          </p:cNvCxnSpPr>
          <p:nvPr/>
        </p:nvCxnSpPr>
        <p:spPr>
          <a:xfrm>
            <a:off x="5815489" y="4174847"/>
            <a:ext cx="446100" cy="0"/>
          </a:xfrm>
          <a:prstGeom prst="straightConnector1">
            <a:avLst/>
          </a:prstGeom>
          <a:noFill/>
          <a:ln cap="flat" cmpd="sng" w="9525">
            <a:solidFill>
              <a:schemeClr val="dk2"/>
            </a:solidFill>
            <a:prstDash val="solid"/>
            <a:round/>
            <a:headEnd len="med" w="med" type="none"/>
            <a:tailEnd len="med" w="med" type="none"/>
          </a:ln>
        </p:spPr>
      </p:cxnSp>
      <p:cxnSp>
        <p:nvCxnSpPr>
          <p:cNvPr id="671" name="Google Shape;671;p50"/>
          <p:cNvCxnSpPr>
            <a:stCxn id="664" idx="6"/>
            <a:endCxn id="666" idx="2"/>
          </p:cNvCxnSpPr>
          <p:nvPr/>
        </p:nvCxnSpPr>
        <p:spPr>
          <a:xfrm>
            <a:off x="6764039" y="3347147"/>
            <a:ext cx="446100" cy="434100"/>
          </a:xfrm>
          <a:prstGeom prst="straightConnector1">
            <a:avLst/>
          </a:prstGeom>
          <a:noFill/>
          <a:ln cap="flat" cmpd="sng" w="9525">
            <a:solidFill>
              <a:schemeClr val="dk2"/>
            </a:solidFill>
            <a:prstDash val="solid"/>
            <a:round/>
            <a:headEnd len="med" w="med" type="none"/>
            <a:tailEnd len="med" w="med" type="none"/>
          </a:ln>
        </p:spPr>
      </p:cxnSp>
      <p:cxnSp>
        <p:nvCxnSpPr>
          <p:cNvPr id="672" name="Google Shape;672;p50"/>
          <p:cNvCxnSpPr>
            <a:stCxn id="665" idx="6"/>
            <a:endCxn id="666" idx="2"/>
          </p:cNvCxnSpPr>
          <p:nvPr/>
        </p:nvCxnSpPr>
        <p:spPr>
          <a:xfrm flipH="1" rot="10800000">
            <a:off x="6764039" y="3781247"/>
            <a:ext cx="446100" cy="393600"/>
          </a:xfrm>
          <a:prstGeom prst="straightConnector1">
            <a:avLst/>
          </a:prstGeom>
          <a:noFill/>
          <a:ln cap="flat" cmpd="sng" w="9525">
            <a:solidFill>
              <a:schemeClr val="dk2"/>
            </a:solidFill>
            <a:prstDash val="solid"/>
            <a:round/>
            <a:headEnd len="med" w="med" type="none"/>
            <a:tailEnd len="med" w="med" type="none"/>
          </a:ln>
        </p:spPr>
      </p:cxnSp>
      <p:sp>
        <p:nvSpPr>
          <p:cNvPr id="673" name="Google Shape;673;p50"/>
          <p:cNvSpPr/>
          <p:nvPr/>
        </p:nvSpPr>
        <p:spPr>
          <a:xfrm>
            <a:off x="6404750" y="2509625"/>
            <a:ext cx="1271100" cy="482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Error</a:t>
            </a:r>
            <a:endParaRPr/>
          </a:p>
        </p:txBody>
      </p:sp>
      <p:sp>
        <p:nvSpPr>
          <p:cNvPr id="674" name="Google Shape;674;p50"/>
          <p:cNvSpPr/>
          <p:nvPr/>
        </p:nvSpPr>
        <p:spPr>
          <a:xfrm>
            <a:off x="5899575" y="4504600"/>
            <a:ext cx="1271100" cy="4827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Prediction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1"/>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 Bad Training Algorithm</a:t>
            </a:r>
            <a:endParaRPr/>
          </a:p>
        </p:txBody>
      </p:sp>
      <p:sp>
        <p:nvSpPr>
          <p:cNvPr id="681" name="Google Shape;681;p51"/>
          <p:cNvSpPr/>
          <p:nvPr/>
        </p:nvSpPr>
        <p:spPr>
          <a:xfrm>
            <a:off x="593200" y="2024525"/>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1</a:t>
            </a:r>
            <a:endParaRPr baseline="-25000"/>
          </a:p>
        </p:txBody>
      </p:sp>
      <p:sp>
        <p:nvSpPr>
          <p:cNvPr id="682" name="Google Shape;682;p51"/>
          <p:cNvSpPr/>
          <p:nvPr/>
        </p:nvSpPr>
        <p:spPr>
          <a:xfrm>
            <a:off x="593200" y="3309425"/>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2</a:t>
            </a:r>
            <a:endParaRPr baseline="-25000"/>
          </a:p>
        </p:txBody>
      </p:sp>
      <p:sp>
        <p:nvSpPr>
          <p:cNvPr id="683" name="Google Shape;683;p51"/>
          <p:cNvSpPr/>
          <p:nvPr/>
        </p:nvSpPr>
        <p:spPr>
          <a:xfrm>
            <a:off x="2151350" y="2024525"/>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1</a:t>
            </a:r>
            <a:endParaRPr baseline="-25000"/>
          </a:p>
        </p:txBody>
      </p:sp>
      <p:sp>
        <p:nvSpPr>
          <p:cNvPr id="684" name="Google Shape;684;p51"/>
          <p:cNvSpPr/>
          <p:nvPr/>
        </p:nvSpPr>
        <p:spPr>
          <a:xfrm>
            <a:off x="2151350" y="3309425"/>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2</a:t>
            </a:r>
            <a:endParaRPr baseline="-25000"/>
          </a:p>
        </p:txBody>
      </p:sp>
      <p:sp>
        <p:nvSpPr>
          <p:cNvPr id="685" name="Google Shape;685;p51"/>
          <p:cNvSpPr/>
          <p:nvPr/>
        </p:nvSpPr>
        <p:spPr>
          <a:xfrm>
            <a:off x="3633300" y="2610875"/>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y</a:t>
            </a:r>
            <a:r>
              <a:rPr baseline="-25000" lang="en-US"/>
              <a:t>1</a:t>
            </a:r>
            <a:endParaRPr baseline="-25000"/>
          </a:p>
        </p:txBody>
      </p:sp>
      <p:cxnSp>
        <p:nvCxnSpPr>
          <p:cNvPr id="686" name="Google Shape;686;p51"/>
          <p:cNvCxnSpPr>
            <a:stCxn id="681" idx="6"/>
            <a:endCxn id="683" idx="2"/>
          </p:cNvCxnSpPr>
          <p:nvPr/>
        </p:nvCxnSpPr>
        <p:spPr>
          <a:xfrm>
            <a:off x="1095700" y="2265875"/>
            <a:ext cx="1055700" cy="0"/>
          </a:xfrm>
          <a:prstGeom prst="straightConnector1">
            <a:avLst/>
          </a:prstGeom>
          <a:noFill/>
          <a:ln cap="flat" cmpd="sng" w="9525">
            <a:solidFill>
              <a:schemeClr val="dk2"/>
            </a:solidFill>
            <a:prstDash val="solid"/>
            <a:round/>
            <a:headEnd len="med" w="med" type="none"/>
            <a:tailEnd len="med" w="med" type="stealth"/>
          </a:ln>
        </p:spPr>
      </p:cxnSp>
      <p:cxnSp>
        <p:nvCxnSpPr>
          <p:cNvPr id="687" name="Google Shape;687;p51"/>
          <p:cNvCxnSpPr>
            <a:stCxn id="681" idx="6"/>
            <a:endCxn id="684" idx="2"/>
          </p:cNvCxnSpPr>
          <p:nvPr/>
        </p:nvCxnSpPr>
        <p:spPr>
          <a:xfrm>
            <a:off x="1095700" y="2265875"/>
            <a:ext cx="1055700" cy="1284900"/>
          </a:xfrm>
          <a:prstGeom prst="straightConnector1">
            <a:avLst/>
          </a:prstGeom>
          <a:noFill/>
          <a:ln cap="flat" cmpd="sng" w="9525">
            <a:solidFill>
              <a:schemeClr val="dk2"/>
            </a:solidFill>
            <a:prstDash val="solid"/>
            <a:round/>
            <a:headEnd len="med" w="med" type="none"/>
            <a:tailEnd len="med" w="med" type="stealth"/>
          </a:ln>
        </p:spPr>
      </p:cxnSp>
      <p:cxnSp>
        <p:nvCxnSpPr>
          <p:cNvPr id="688" name="Google Shape;688;p51"/>
          <p:cNvCxnSpPr>
            <a:stCxn id="682" idx="6"/>
            <a:endCxn id="683" idx="2"/>
          </p:cNvCxnSpPr>
          <p:nvPr/>
        </p:nvCxnSpPr>
        <p:spPr>
          <a:xfrm flipH="1" rot="10800000">
            <a:off x="1095700" y="2265875"/>
            <a:ext cx="1055700" cy="1284900"/>
          </a:xfrm>
          <a:prstGeom prst="straightConnector1">
            <a:avLst/>
          </a:prstGeom>
          <a:noFill/>
          <a:ln cap="flat" cmpd="sng" w="9525">
            <a:solidFill>
              <a:schemeClr val="dk2"/>
            </a:solidFill>
            <a:prstDash val="solid"/>
            <a:round/>
            <a:headEnd len="med" w="med" type="none"/>
            <a:tailEnd len="med" w="med" type="stealth"/>
          </a:ln>
        </p:spPr>
      </p:cxnSp>
      <p:cxnSp>
        <p:nvCxnSpPr>
          <p:cNvPr id="689" name="Google Shape;689;p51"/>
          <p:cNvCxnSpPr>
            <a:stCxn id="682" idx="6"/>
            <a:endCxn id="684" idx="2"/>
          </p:cNvCxnSpPr>
          <p:nvPr/>
        </p:nvCxnSpPr>
        <p:spPr>
          <a:xfrm>
            <a:off x="1095700" y="3550775"/>
            <a:ext cx="1055700" cy="0"/>
          </a:xfrm>
          <a:prstGeom prst="straightConnector1">
            <a:avLst/>
          </a:prstGeom>
          <a:noFill/>
          <a:ln cap="flat" cmpd="sng" w="9525">
            <a:solidFill>
              <a:schemeClr val="dk2"/>
            </a:solidFill>
            <a:prstDash val="solid"/>
            <a:round/>
            <a:headEnd len="med" w="med" type="none"/>
            <a:tailEnd len="med" w="med" type="stealth"/>
          </a:ln>
        </p:spPr>
      </p:cxnSp>
      <p:cxnSp>
        <p:nvCxnSpPr>
          <p:cNvPr id="690" name="Google Shape;690;p51"/>
          <p:cNvCxnSpPr>
            <a:stCxn id="683" idx="6"/>
            <a:endCxn id="685" idx="2"/>
          </p:cNvCxnSpPr>
          <p:nvPr/>
        </p:nvCxnSpPr>
        <p:spPr>
          <a:xfrm>
            <a:off x="2653850" y="2265875"/>
            <a:ext cx="979500" cy="586500"/>
          </a:xfrm>
          <a:prstGeom prst="straightConnector1">
            <a:avLst/>
          </a:prstGeom>
          <a:noFill/>
          <a:ln cap="flat" cmpd="sng" w="9525">
            <a:solidFill>
              <a:schemeClr val="dk2"/>
            </a:solidFill>
            <a:prstDash val="solid"/>
            <a:round/>
            <a:headEnd len="med" w="med" type="none"/>
            <a:tailEnd len="med" w="med" type="stealth"/>
          </a:ln>
        </p:spPr>
      </p:cxnSp>
      <p:cxnSp>
        <p:nvCxnSpPr>
          <p:cNvPr id="691" name="Google Shape;691;p51"/>
          <p:cNvCxnSpPr>
            <a:stCxn id="684" idx="6"/>
            <a:endCxn id="685" idx="2"/>
          </p:cNvCxnSpPr>
          <p:nvPr/>
        </p:nvCxnSpPr>
        <p:spPr>
          <a:xfrm flipH="1" rot="10800000">
            <a:off x="2653850" y="2852375"/>
            <a:ext cx="979500" cy="698400"/>
          </a:xfrm>
          <a:prstGeom prst="straightConnector1">
            <a:avLst/>
          </a:prstGeom>
          <a:noFill/>
          <a:ln cap="flat" cmpd="sng" w="9525">
            <a:solidFill>
              <a:schemeClr val="dk2"/>
            </a:solidFill>
            <a:prstDash val="solid"/>
            <a:round/>
            <a:headEnd len="med" w="med" type="none"/>
            <a:tailEnd len="med" w="med" type="stealth"/>
          </a:ln>
        </p:spPr>
      </p:cxnSp>
      <p:sp>
        <p:nvSpPr>
          <p:cNvPr id="692" name="Google Shape;692;p51"/>
          <p:cNvSpPr/>
          <p:nvPr/>
        </p:nvSpPr>
        <p:spPr>
          <a:xfrm>
            <a:off x="1985150" y="1451750"/>
            <a:ext cx="389400" cy="330900"/>
          </a:xfrm>
          <a:prstGeom prst="rect">
            <a:avLst/>
          </a:prstGeom>
          <a:solidFill>
            <a:schemeClr val="lt1"/>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0000FF"/>
                </a:solidFill>
              </a:rPr>
              <a:t>b</a:t>
            </a:r>
            <a:r>
              <a:rPr b="1" baseline="-25000" lang="en-US">
                <a:solidFill>
                  <a:srgbClr val="0000FF"/>
                </a:solidFill>
              </a:rPr>
              <a:t>1</a:t>
            </a:r>
            <a:endParaRPr b="1" baseline="-25000">
              <a:solidFill>
                <a:srgbClr val="0000FF"/>
              </a:solidFill>
            </a:endParaRPr>
          </a:p>
        </p:txBody>
      </p:sp>
      <p:sp>
        <p:nvSpPr>
          <p:cNvPr id="693" name="Google Shape;693;p51"/>
          <p:cNvSpPr/>
          <p:nvPr/>
        </p:nvSpPr>
        <p:spPr>
          <a:xfrm>
            <a:off x="1985150" y="4108075"/>
            <a:ext cx="3423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b</a:t>
            </a:r>
            <a:r>
              <a:rPr baseline="-25000" lang="en-US">
                <a:solidFill>
                  <a:srgbClr val="0000FF"/>
                </a:solidFill>
              </a:rPr>
              <a:t>2</a:t>
            </a:r>
            <a:endParaRPr baseline="-25000">
              <a:solidFill>
                <a:srgbClr val="0000FF"/>
              </a:solidFill>
            </a:endParaRPr>
          </a:p>
        </p:txBody>
      </p:sp>
      <p:sp>
        <p:nvSpPr>
          <p:cNvPr id="694" name="Google Shape;694;p51"/>
          <p:cNvSpPr/>
          <p:nvPr/>
        </p:nvSpPr>
        <p:spPr>
          <a:xfrm>
            <a:off x="3388950" y="1800550"/>
            <a:ext cx="342300" cy="33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FF"/>
                </a:solidFill>
              </a:rPr>
              <a:t>b</a:t>
            </a:r>
            <a:r>
              <a:rPr baseline="-25000" lang="en-US">
                <a:solidFill>
                  <a:srgbClr val="0000FF"/>
                </a:solidFill>
              </a:rPr>
              <a:t>3</a:t>
            </a:r>
            <a:endParaRPr baseline="-25000">
              <a:solidFill>
                <a:srgbClr val="0000FF"/>
              </a:solidFill>
            </a:endParaRPr>
          </a:p>
        </p:txBody>
      </p:sp>
      <p:cxnSp>
        <p:nvCxnSpPr>
          <p:cNvPr id="695" name="Google Shape;695;p51"/>
          <p:cNvCxnSpPr>
            <a:stCxn id="692" idx="2"/>
            <a:endCxn id="683" idx="1"/>
          </p:cNvCxnSpPr>
          <p:nvPr/>
        </p:nvCxnSpPr>
        <p:spPr>
          <a:xfrm>
            <a:off x="2179850" y="1782650"/>
            <a:ext cx="45000" cy="312600"/>
          </a:xfrm>
          <a:prstGeom prst="straightConnector1">
            <a:avLst/>
          </a:prstGeom>
          <a:noFill/>
          <a:ln cap="flat" cmpd="sng" w="9525">
            <a:solidFill>
              <a:schemeClr val="dk2"/>
            </a:solidFill>
            <a:prstDash val="solid"/>
            <a:round/>
            <a:headEnd len="med" w="med" type="none"/>
            <a:tailEnd len="med" w="med" type="stealth"/>
          </a:ln>
        </p:spPr>
      </p:cxnSp>
      <p:cxnSp>
        <p:nvCxnSpPr>
          <p:cNvPr id="696" name="Google Shape;696;p51"/>
          <p:cNvCxnSpPr>
            <a:stCxn id="693" idx="0"/>
            <a:endCxn id="684" idx="3"/>
          </p:cNvCxnSpPr>
          <p:nvPr/>
        </p:nvCxnSpPr>
        <p:spPr>
          <a:xfrm flipH="1" rot="10800000">
            <a:off x="2156300" y="3721375"/>
            <a:ext cx="68700" cy="386700"/>
          </a:xfrm>
          <a:prstGeom prst="straightConnector1">
            <a:avLst/>
          </a:prstGeom>
          <a:noFill/>
          <a:ln cap="flat" cmpd="sng" w="9525">
            <a:solidFill>
              <a:schemeClr val="dk2"/>
            </a:solidFill>
            <a:prstDash val="solid"/>
            <a:round/>
            <a:headEnd len="med" w="med" type="none"/>
            <a:tailEnd len="med" w="med" type="stealth"/>
          </a:ln>
        </p:spPr>
      </p:cxnSp>
      <p:cxnSp>
        <p:nvCxnSpPr>
          <p:cNvPr id="697" name="Google Shape;697;p51"/>
          <p:cNvCxnSpPr>
            <a:stCxn id="694" idx="2"/>
            <a:endCxn id="685" idx="1"/>
          </p:cNvCxnSpPr>
          <p:nvPr/>
        </p:nvCxnSpPr>
        <p:spPr>
          <a:xfrm>
            <a:off x="3560100" y="2131450"/>
            <a:ext cx="146700" cy="550200"/>
          </a:xfrm>
          <a:prstGeom prst="straightConnector1">
            <a:avLst/>
          </a:prstGeom>
          <a:noFill/>
          <a:ln cap="flat" cmpd="sng" w="9525">
            <a:solidFill>
              <a:schemeClr val="dk2"/>
            </a:solidFill>
            <a:prstDash val="solid"/>
            <a:round/>
            <a:headEnd len="med" w="med" type="none"/>
            <a:tailEnd len="med" w="med" type="stealth"/>
          </a:ln>
        </p:spPr>
      </p:cxnSp>
      <p:sp>
        <p:nvSpPr>
          <p:cNvPr id="698" name="Google Shape;698;p51"/>
          <p:cNvSpPr txBox="1"/>
          <p:nvPr/>
        </p:nvSpPr>
        <p:spPr>
          <a:xfrm>
            <a:off x="1401811" y="1984367"/>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11</a:t>
            </a:r>
            <a:endParaRPr baseline="-25000">
              <a:solidFill>
                <a:srgbClr val="0000FF"/>
              </a:solidFill>
            </a:endParaRPr>
          </a:p>
        </p:txBody>
      </p:sp>
      <p:sp>
        <p:nvSpPr>
          <p:cNvPr id="699" name="Google Shape;699;p51"/>
          <p:cNvSpPr txBox="1"/>
          <p:nvPr/>
        </p:nvSpPr>
        <p:spPr>
          <a:xfrm>
            <a:off x="1407153" y="3295738"/>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22</a:t>
            </a:r>
            <a:endParaRPr baseline="-25000">
              <a:solidFill>
                <a:srgbClr val="0000FF"/>
              </a:solidFill>
            </a:endParaRPr>
          </a:p>
        </p:txBody>
      </p:sp>
      <p:sp>
        <p:nvSpPr>
          <p:cNvPr id="700" name="Google Shape;700;p51"/>
          <p:cNvSpPr txBox="1"/>
          <p:nvPr/>
        </p:nvSpPr>
        <p:spPr>
          <a:xfrm>
            <a:off x="1567353" y="2404335"/>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21</a:t>
            </a:r>
            <a:endParaRPr baseline="-25000">
              <a:solidFill>
                <a:srgbClr val="0000FF"/>
              </a:solidFill>
            </a:endParaRPr>
          </a:p>
        </p:txBody>
      </p:sp>
      <p:sp>
        <p:nvSpPr>
          <p:cNvPr id="701" name="Google Shape;701;p51"/>
          <p:cNvSpPr txBox="1"/>
          <p:nvPr/>
        </p:nvSpPr>
        <p:spPr>
          <a:xfrm>
            <a:off x="1623833" y="2906621"/>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0</a:t>
            </a:r>
            <a:r>
              <a:rPr baseline="-25000" lang="en-US">
                <a:solidFill>
                  <a:srgbClr val="0000FF"/>
                </a:solidFill>
              </a:rPr>
              <a:t>12</a:t>
            </a:r>
            <a:endParaRPr baseline="-25000">
              <a:solidFill>
                <a:srgbClr val="0000FF"/>
              </a:solidFill>
            </a:endParaRPr>
          </a:p>
        </p:txBody>
      </p:sp>
      <p:sp>
        <p:nvSpPr>
          <p:cNvPr id="702" name="Google Shape;702;p51"/>
          <p:cNvSpPr txBox="1"/>
          <p:nvPr/>
        </p:nvSpPr>
        <p:spPr>
          <a:xfrm>
            <a:off x="2821411" y="2266942"/>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1</a:t>
            </a:r>
            <a:r>
              <a:rPr baseline="-25000" lang="en-US">
                <a:solidFill>
                  <a:srgbClr val="0000FF"/>
                </a:solidFill>
              </a:rPr>
              <a:t>11</a:t>
            </a:r>
            <a:endParaRPr baseline="-25000">
              <a:solidFill>
                <a:srgbClr val="0000FF"/>
              </a:solidFill>
            </a:endParaRPr>
          </a:p>
        </p:txBody>
      </p:sp>
      <p:sp>
        <p:nvSpPr>
          <p:cNvPr id="703" name="Google Shape;703;p51"/>
          <p:cNvSpPr txBox="1"/>
          <p:nvPr/>
        </p:nvSpPr>
        <p:spPr>
          <a:xfrm>
            <a:off x="2776732" y="3021174"/>
            <a:ext cx="502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30000" lang="en-US">
                <a:solidFill>
                  <a:srgbClr val="0000FF"/>
                </a:solidFill>
              </a:rPr>
              <a:t>1</a:t>
            </a:r>
            <a:r>
              <a:rPr baseline="-25000" lang="en-US">
                <a:solidFill>
                  <a:srgbClr val="0000FF"/>
                </a:solidFill>
              </a:rPr>
              <a:t>21</a:t>
            </a:r>
            <a:endParaRPr baseline="-25000">
              <a:solidFill>
                <a:srgbClr val="0000FF"/>
              </a:solidFill>
            </a:endParaRPr>
          </a:p>
        </p:txBody>
      </p:sp>
      <p:sp>
        <p:nvSpPr>
          <p:cNvPr id="704" name="Google Shape;704;p51"/>
          <p:cNvSpPr txBox="1"/>
          <p:nvPr/>
        </p:nvSpPr>
        <p:spPr>
          <a:xfrm>
            <a:off x="4788775" y="1251400"/>
            <a:ext cx="4079100" cy="2380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US" sz="1800"/>
              <a:t>Try increasing/decreasing b</a:t>
            </a:r>
            <a:r>
              <a:rPr baseline="-25000" lang="en-US" sz="1800"/>
              <a:t>1</a:t>
            </a:r>
            <a:r>
              <a:rPr lang="en-US" sz="1800"/>
              <a:t> by a small amount and observe the change in the predicted value of y</a:t>
            </a:r>
            <a:endParaRPr sz="1800"/>
          </a:p>
          <a:p>
            <a:pPr indent="-342900" lvl="0" marL="457200" rtl="0" algn="l">
              <a:spcBef>
                <a:spcPts val="1000"/>
              </a:spcBef>
              <a:spcAft>
                <a:spcPts val="0"/>
              </a:spcAft>
              <a:buSzPts val="1800"/>
              <a:buChar char="●"/>
            </a:pPr>
            <a:r>
              <a:rPr lang="en-US" sz="1800"/>
              <a:t>Update b</a:t>
            </a:r>
            <a:r>
              <a:rPr baseline="-25000" lang="en-US" sz="1800"/>
              <a:t>1</a:t>
            </a:r>
            <a:r>
              <a:rPr lang="en-US" sz="1800"/>
              <a:t> so that the predicted y is closer to the true y</a:t>
            </a:r>
            <a:endParaRPr sz="1800"/>
          </a:p>
          <a:p>
            <a:pPr indent="-342900" lvl="0" marL="457200" rtl="0" algn="l">
              <a:spcBef>
                <a:spcPts val="1000"/>
              </a:spcBef>
              <a:spcAft>
                <a:spcPts val="0"/>
              </a:spcAft>
              <a:buSzPts val="1800"/>
              <a:buChar char="●"/>
            </a:pPr>
            <a:r>
              <a:rPr lang="en-US" sz="1800"/>
              <a:t>Repeat this process for all parameters</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52"/>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Chain Rule</a:t>
            </a:r>
            <a:endParaRPr/>
          </a:p>
        </p:txBody>
      </p:sp>
      <p:sp>
        <p:nvSpPr>
          <p:cNvPr id="711" name="Google Shape;711;p52"/>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0" lvl="0" marL="0" rtl="0" algn="ctr">
              <a:spcBef>
                <a:spcPts val="600"/>
              </a:spcBef>
              <a:spcAft>
                <a:spcPts val="0"/>
              </a:spcAft>
              <a:buNone/>
            </a:pPr>
            <a:r>
              <a:rPr lang="en-US" sz="2400"/>
              <a:t>Suppose you have a composite function:</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rPr lang="en-US" sz="2400"/>
              <a:t>and both </a:t>
            </a:r>
            <a:r>
              <a:rPr i="1" lang="en-US" sz="2400"/>
              <a:t>f</a:t>
            </a:r>
            <a:r>
              <a:rPr lang="en-US" sz="2400"/>
              <a:t> and </a:t>
            </a:r>
            <a:r>
              <a:rPr i="1" lang="en-US" sz="2400"/>
              <a:t>g</a:t>
            </a:r>
            <a:r>
              <a:rPr lang="en-US" sz="2400"/>
              <a:t> are differentiable functions. </a:t>
            </a:r>
            <a:endParaRPr sz="2400"/>
          </a:p>
          <a:p>
            <a:pPr indent="0" lvl="0" marL="0" rtl="0" algn="ctr">
              <a:spcBef>
                <a:spcPts val="600"/>
              </a:spcBef>
              <a:spcAft>
                <a:spcPts val="0"/>
              </a:spcAft>
              <a:buNone/>
            </a:pPr>
            <a:r>
              <a:rPr lang="en-US" sz="2400"/>
              <a:t>Then the chain rule says that the derivative of </a:t>
            </a:r>
            <a:r>
              <a:rPr i="1" lang="en-US" sz="2400"/>
              <a:t>h</a:t>
            </a:r>
            <a:r>
              <a:rPr lang="en-US" sz="2400"/>
              <a:t> is the following product:</a:t>
            </a:r>
            <a:endParaRPr sz="2400"/>
          </a:p>
        </p:txBody>
      </p:sp>
      <p:pic>
        <p:nvPicPr>
          <p:cNvPr id="712" name="Google Shape;712;p52"/>
          <p:cNvPicPr preferRelativeResize="0"/>
          <p:nvPr/>
        </p:nvPicPr>
        <p:blipFill>
          <a:blip r:embed="rId3">
            <a:alphaModFix/>
          </a:blip>
          <a:stretch>
            <a:fillRect/>
          </a:stretch>
        </p:blipFill>
        <p:spPr>
          <a:xfrm>
            <a:off x="3401388" y="1944075"/>
            <a:ext cx="2341250" cy="479762"/>
          </a:xfrm>
          <a:prstGeom prst="rect">
            <a:avLst/>
          </a:prstGeom>
          <a:noFill/>
          <a:ln>
            <a:noFill/>
          </a:ln>
        </p:spPr>
      </p:pic>
      <p:pic>
        <p:nvPicPr>
          <p:cNvPr id="713" name="Google Shape;713;p52"/>
          <p:cNvPicPr preferRelativeResize="0"/>
          <p:nvPr/>
        </p:nvPicPr>
        <p:blipFill>
          <a:blip r:embed="rId4">
            <a:alphaModFix/>
          </a:blip>
          <a:stretch>
            <a:fillRect/>
          </a:stretch>
        </p:blipFill>
        <p:spPr>
          <a:xfrm>
            <a:off x="3081375" y="4139550"/>
            <a:ext cx="2981311" cy="479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3"/>
          <p:cNvSpPr txBox="1"/>
          <p:nvPr>
            <p:ph type="title"/>
          </p:nvPr>
        </p:nvSpPr>
        <p:spPr>
          <a:xfrm>
            <a:off x="137950" y="227175"/>
            <a:ext cx="8907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Neural Networks </a:t>
            </a:r>
            <a:r>
              <a:rPr lang="en-US"/>
              <a:t>are</a:t>
            </a:r>
            <a:r>
              <a:rPr lang="en-US"/>
              <a:t> Composite Functions</a:t>
            </a:r>
            <a:endParaRPr/>
          </a:p>
        </p:txBody>
      </p:sp>
      <p:sp>
        <p:nvSpPr>
          <p:cNvPr id="720" name="Google Shape;720;p53"/>
          <p:cNvSpPr/>
          <p:nvPr/>
        </p:nvSpPr>
        <p:spPr>
          <a:xfrm>
            <a:off x="278539" y="2278122"/>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endParaRPr baseline="-25000"/>
          </a:p>
        </p:txBody>
      </p:sp>
      <p:sp>
        <p:nvSpPr>
          <p:cNvPr id="721" name="Google Shape;721;p53"/>
          <p:cNvSpPr/>
          <p:nvPr/>
        </p:nvSpPr>
        <p:spPr>
          <a:xfrm>
            <a:off x="1608089" y="2278122"/>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a:t>
            </a:r>
            <a:r>
              <a:rPr baseline="-25000" lang="en-US"/>
              <a:t>1</a:t>
            </a:r>
            <a:endParaRPr baseline="-25000"/>
          </a:p>
        </p:txBody>
      </p:sp>
      <p:sp>
        <p:nvSpPr>
          <p:cNvPr id="722" name="Google Shape;722;p53"/>
          <p:cNvSpPr/>
          <p:nvPr/>
        </p:nvSpPr>
        <p:spPr>
          <a:xfrm>
            <a:off x="2861439" y="2278122"/>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a:t>
            </a:r>
            <a:r>
              <a:rPr baseline="-25000" lang="en-US"/>
              <a:t>2</a:t>
            </a:r>
            <a:endParaRPr baseline="-25000"/>
          </a:p>
        </p:txBody>
      </p:sp>
      <p:cxnSp>
        <p:nvCxnSpPr>
          <p:cNvPr id="723" name="Google Shape;723;p53"/>
          <p:cNvCxnSpPr>
            <a:stCxn id="720" idx="6"/>
            <a:endCxn id="721" idx="2"/>
          </p:cNvCxnSpPr>
          <p:nvPr/>
        </p:nvCxnSpPr>
        <p:spPr>
          <a:xfrm>
            <a:off x="781039" y="2519472"/>
            <a:ext cx="827100" cy="0"/>
          </a:xfrm>
          <a:prstGeom prst="straightConnector1">
            <a:avLst/>
          </a:prstGeom>
          <a:noFill/>
          <a:ln cap="flat" cmpd="sng" w="9525">
            <a:solidFill>
              <a:schemeClr val="dk2"/>
            </a:solidFill>
            <a:prstDash val="solid"/>
            <a:round/>
            <a:headEnd len="med" w="med" type="none"/>
            <a:tailEnd len="med" w="med" type="stealth"/>
          </a:ln>
        </p:spPr>
      </p:cxnSp>
      <p:cxnSp>
        <p:nvCxnSpPr>
          <p:cNvPr id="724" name="Google Shape;724;p53"/>
          <p:cNvCxnSpPr>
            <a:stCxn id="721" idx="6"/>
            <a:endCxn id="722" idx="2"/>
          </p:cNvCxnSpPr>
          <p:nvPr/>
        </p:nvCxnSpPr>
        <p:spPr>
          <a:xfrm>
            <a:off x="2110589" y="2519472"/>
            <a:ext cx="750900" cy="0"/>
          </a:xfrm>
          <a:prstGeom prst="straightConnector1">
            <a:avLst/>
          </a:prstGeom>
          <a:noFill/>
          <a:ln cap="flat" cmpd="sng" w="9525">
            <a:solidFill>
              <a:schemeClr val="dk2"/>
            </a:solidFill>
            <a:prstDash val="solid"/>
            <a:round/>
            <a:headEnd len="med" w="med" type="none"/>
            <a:tailEnd len="med" w="med" type="stealth"/>
          </a:ln>
        </p:spPr>
      </p:cxnSp>
      <p:sp>
        <p:nvSpPr>
          <p:cNvPr id="725" name="Google Shape;725;p53"/>
          <p:cNvSpPr txBox="1"/>
          <p:nvPr/>
        </p:nvSpPr>
        <p:spPr>
          <a:xfrm>
            <a:off x="971536" y="2289175"/>
            <a:ext cx="371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25000" lang="en-US">
                <a:solidFill>
                  <a:srgbClr val="0000FF"/>
                </a:solidFill>
              </a:rPr>
              <a:t>0</a:t>
            </a:r>
            <a:endParaRPr baseline="-25000">
              <a:solidFill>
                <a:srgbClr val="0000FF"/>
              </a:solidFill>
            </a:endParaRPr>
          </a:p>
        </p:txBody>
      </p:sp>
      <p:sp>
        <p:nvSpPr>
          <p:cNvPr id="726" name="Google Shape;726;p53"/>
          <p:cNvSpPr txBox="1"/>
          <p:nvPr/>
        </p:nvSpPr>
        <p:spPr>
          <a:xfrm>
            <a:off x="2266936" y="2289175"/>
            <a:ext cx="371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25000" lang="en-US">
                <a:solidFill>
                  <a:srgbClr val="0000FF"/>
                </a:solidFill>
              </a:rPr>
              <a:t>1</a:t>
            </a:r>
            <a:endParaRPr baseline="-25000">
              <a:solidFill>
                <a:srgbClr val="0000FF"/>
              </a:solidFill>
            </a:endParaRPr>
          </a:p>
        </p:txBody>
      </p:sp>
      <p:pic>
        <p:nvPicPr>
          <p:cNvPr id="727" name="Google Shape;727;p53"/>
          <p:cNvPicPr preferRelativeResize="0"/>
          <p:nvPr/>
        </p:nvPicPr>
        <p:blipFill>
          <a:blip r:embed="rId3">
            <a:alphaModFix/>
          </a:blip>
          <a:stretch>
            <a:fillRect/>
          </a:stretch>
        </p:blipFill>
        <p:spPr>
          <a:xfrm>
            <a:off x="4772999" y="1258275"/>
            <a:ext cx="1953035" cy="400200"/>
          </a:xfrm>
          <a:prstGeom prst="rect">
            <a:avLst/>
          </a:prstGeom>
          <a:noFill/>
          <a:ln cap="flat" cmpd="sng" w="9525">
            <a:solidFill>
              <a:schemeClr val="dk2"/>
            </a:solidFill>
            <a:prstDash val="solid"/>
            <a:round/>
            <a:headEnd len="sm" w="sm" type="none"/>
            <a:tailEnd len="sm" w="sm" type="none"/>
          </a:ln>
        </p:spPr>
      </p:pic>
      <p:pic>
        <p:nvPicPr>
          <p:cNvPr id="728" name="Google Shape;728;p53"/>
          <p:cNvPicPr preferRelativeResize="0"/>
          <p:nvPr/>
        </p:nvPicPr>
        <p:blipFill>
          <a:blip r:embed="rId4">
            <a:alphaModFix/>
          </a:blip>
          <a:stretch>
            <a:fillRect/>
          </a:stretch>
        </p:blipFill>
        <p:spPr>
          <a:xfrm>
            <a:off x="4701774" y="2117725"/>
            <a:ext cx="2470800" cy="400200"/>
          </a:xfrm>
          <a:prstGeom prst="rect">
            <a:avLst/>
          </a:prstGeom>
          <a:noFill/>
          <a:ln>
            <a:noFill/>
          </a:ln>
        </p:spPr>
      </p:pic>
      <p:pic>
        <p:nvPicPr>
          <p:cNvPr id="729" name="Google Shape;729;p53"/>
          <p:cNvPicPr preferRelativeResize="0"/>
          <p:nvPr/>
        </p:nvPicPr>
        <p:blipFill>
          <a:blip r:embed="rId5">
            <a:alphaModFix/>
          </a:blip>
          <a:stretch>
            <a:fillRect/>
          </a:stretch>
        </p:blipFill>
        <p:spPr>
          <a:xfrm>
            <a:off x="4701775" y="2716075"/>
            <a:ext cx="3027600" cy="400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54"/>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Chain Rule</a:t>
            </a:r>
            <a:endParaRPr/>
          </a:p>
        </p:txBody>
      </p:sp>
      <p:pic>
        <p:nvPicPr>
          <p:cNvPr id="736" name="Google Shape;736;p54"/>
          <p:cNvPicPr preferRelativeResize="0"/>
          <p:nvPr/>
        </p:nvPicPr>
        <p:blipFill>
          <a:blip r:embed="rId3">
            <a:alphaModFix/>
          </a:blip>
          <a:stretch>
            <a:fillRect/>
          </a:stretch>
        </p:blipFill>
        <p:spPr>
          <a:xfrm>
            <a:off x="2962275" y="2021250"/>
            <a:ext cx="3219450" cy="990600"/>
          </a:xfrm>
          <a:prstGeom prst="rect">
            <a:avLst/>
          </a:prstGeom>
          <a:noFill/>
          <a:ln>
            <a:noFill/>
          </a:ln>
        </p:spPr>
      </p:pic>
      <p:sp>
        <p:nvSpPr>
          <p:cNvPr id="737" name="Google Shape;737;p54"/>
          <p:cNvSpPr txBox="1"/>
          <p:nvPr>
            <p:ph idx="1" type="body"/>
          </p:nvPr>
        </p:nvSpPr>
        <p:spPr>
          <a:xfrm>
            <a:off x="457200" y="1200150"/>
            <a:ext cx="8229600" cy="1233600"/>
          </a:xfrm>
          <a:prstGeom prst="rect">
            <a:avLst/>
          </a:prstGeom>
        </p:spPr>
        <p:txBody>
          <a:bodyPr anchorCtr="0" anchor="t" bIns="45700" lIns="91425" spcFirstLastPara="1" rIns="91425" wrap="square" tIns="45700">
            <a:noAutofit/>
          </a:bodyPr>
          <a:lstStyle/>
          <a:p>
            <a:pPr indent="0" lvl="0" marL="0" rtl="0" algn="ctr">
              <a:spcBef>
                <a:spcPts val="600"/>
              </a:spcBef>
              <a:spcAft>
                <a:spcPts val="0"/>
              </a:spcAft>
              <a:buNone/>
            </a:pPr>
            <a:r>
              <a:rPr lang="en-US" sz="2400"/>
              <a:t>The chain rule expressed with partial derivatives:</a:t>
            </a:r>
            <a:endParaRPr sz="2400"/>
          </a:p>
          <a:p>
            <a:pPr indent="0" lvl="0" marL="0" rtl="0" algn="ctr">
              <a:spcBef>
                <a:spcPts val="600"/>
              </a:spcBef>
              <a:spcAft>
                <a:spcPts val="0"/>
              </a:spcAft>
              <a:buNone/>
            </a:pPr>
            <a:r>
              <a:t/>
            </a:r>
            <a:endParaRPr sz="2400"/>
          </a:p>
        </p:txBody>
      </p:sp>
      <p:sp>
        <p:nvSpPr>
          <p:cNvPr id="738" name="Google Shape;738;p54"/>
          <p:cNvSpPr txBox="1"/>
          <p:nvPr/>
        </p:nvSpPr>
        <p:spPr>
          <a:xfrm>
            <a:off x="4010225" y="3586650"/>
            <a:ext cx="1911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t>Instantaneous rate of change of </a:t>
            </a:r>
            <a:r>
              <a:rPr i="1" lang="en-US" sz="1500"/>
              <a:t>f</a:t>
            </a:r>
            <a:r>
              <a:rPr lang="en-US" sz="1500"/>
              <a:t> to </a:t>
            </a:r>
            <a:r>
              <a:rPr i="1" lang="en-US" sz="1500"/>
              <a:t>g</a:t>
            </a:r>
            <a:endParaRPr i="1" sz="1500"/>
          </a:p>
        </p:txBody>
      </p:sp>
      <p:sp>
        <p:nvSpPr>
          <p:cNvPr id="739" name="Google Shape;739;p54"/>
          <p:cNvSpPr txBox="1"/>
          <p:nvPr/>
        </p:nvSpPr>
        <p:spPr>
          <a:xfrm>
            <a:off x="6220025" y="3358050"/>
            <a:ext cx="1911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t>Instantaneous rate of change of </a:t>
            </a:r>
            <a:r>
              <a:rPr i="1" lang="en-US" sz="1500"/>
              <a:t>g</a:t>
            </a:r>
            <a:r>
              <a:rPr lang="en-US" sz="1500"/>
              <a:t> to </a:t>
            </a:r>
            <a:r>
              <a:rPr i="1" lang="en-US" sz="1500"/>
              <a:t>x</a:t>
            </a:r>
            <a:endParaRPr i="1" sz="1500"/>
          </a:p>
        </p:txBody>
      </p:sp>
      <p:sp>
        <p:nvSpPr>
          <p:cNvPr id="740" name="Google Shape;740;p54"/>
          <p:cNvSpPr txBox="1"/>
          <p:nvPr/>
        </p:nvSpPr>
        <p:spPr>
          <a:xfrm>
            <a:off x="817050" y="3507175"/>
            <a:ext cx="1911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t>Instantaneous rate of change of </a:t>
            </a:r>
            <a:r>
              <a:rPr i="1" lang="en-US" sz="1500"/>
              <a:t>f</a:t>
            </a:r>
            <a:r>
              <a:rPr lang="en-US" sz="1500"/>
              <a:t> to </a:t>
            </a:r>
            <a:r>
              <a:rPr i="1" lang="en-US" sz="1500"/>
              <a:t>x</a:t>
            </a:r>
            <a:endParaRPr i="1" sz="1500"/>
          </a:p>
        </p:txBody>
      </p:sp>
      <p:cxnSp>
        <p:nvCxnSpPr>
          <p:cNvPr id="741" name="Google Shape;741;p54"/>
          <p:cNvCxnSpPr>
            <a:stCxn id="738" idx="0"/>
          </p:cNvCxnSpPr>
          <p:nvPr/>
        </p:nvCxnSpPr>
        <p:spPr>
          <a:xfrm flipH="1" rot="10800000">
            <a:off x="4966025" y="3034950"/>
            <a:ext cx="236700" cy="551700"/>
          </a:xfrm>
          <a:prstGeom prst="straightConnector1">
            <a:avLst/>
          </a:prstGeom>
          <a:noFill/>
          <a:ln cap="flat" cmpd="sng" w="9525">
            <a:solidFill>
              <a:schemeClr val="dk2"/>
            </a:solidFill>
            <a:prstDash val="solid"/>
            <a:round/>
            <a:headEnd len="med" w="med" type="none"/>
            <a:tailEnd len="med" w="med" type="triangle"/>
          </a:ln>
        </p:spPr>
      </p:cxnSp>
      <p:cxnSp>
        <p:nvCxnSpPr>
          <p:cNvPr id="742" name="Google Shape;742;p54"/>
          <p:cNvCxnSpPr>
            <a:stCxn id="739" idx="0"/>
          </p:cNvCxnSpPr>
          <p:nvPr/>
        </p:nvCxnSpPr>
        <p:spPr>
          <a:xfrm rot="10800000">
            <a:off x="6266825" y="2758950"/>
            <a:ext cx="909000" cy="599100"/>
          </a:xfrm>
          <a:prstGeom prst="straightConnector1">
            <a:avLst/>
          </a:prstGeom>
          <a:noFill/>
          <a:ln cap="flat" cmpd="sng" w="9525">
            <a:solidFill>
              <a:schemeClr val="dk2"/>
            </a:solidFill>
            <a:prstDash val="solid"/>
            <a:round/>
            <a:headEnd len="med" w="med" type="none"/>
            <a:tailEnd len="med" w="med" type="triangle"/>
          </a:ln>
        </p:spPr>
      </p:cxnSp>
      <p:cxnSp>
        <p:nvCxnSpPr>
          <p:cNvPr id="743" name="Google Shape;743;p54"/>
          <p:cNvCxnSpPr>
            <a:stCxn id="740" idx="0"/>
          </p:cNvCxnSpPr>
          <p:nvPr/>
        </p:nvCxnSpPr>
        <p:spPr>
          <a:xfrm flipH="1" rot="10800000">
            <a:off x="1772850" y="2758975"/>
            <a:ext cx="1065000" cy="748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55"/>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Applying the Chain Rule</a:t>
            </a:r>
            <a:endParaRPr/>
          </a:p>
        </p:txBody>
      </p:sp>
      <p:sp>
        <p:nvSpPr>
          <p:cNvPr id="750" name="Google Shape;750;p55"/>
          <p:cNvSpPr/>
          <p:nvPr/>
        </p:nvSpPr>
        <p:spPr>
          <a:xfrm>
            <a:off x="2578151" y="2413447"/>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endParaRPr baseline="-25000"/>
          </a:p>
        </p:txBody>
      </p:sp>
      <p:sp>
        <p:nvSpPr>
          <p:cNvPr id="751" name="Google Shape;751;p55"/>
          <p:cNvSpPr/>
          <p:nvPr/>
        </p:nvSpPr>
        <p:spPr>
          <a:xfrm>
            <a:off x="3907701" y="2413447"/>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a:t>
            </a:r>
            <a:r>
              <a:rPr baseline="-25000" lang="en-US"/>
              <a:t>1</a:t>
            </a:r>
            <a:endParaRPr baseline="-25000"/>
          </a:p>
        </p:txBody>
      </p:sp>
      <p:sp>
        <p:nvSpPr>
          <p:cNvPr id="752" name="Google Shape;752;p55"/>
          <p:cNvSpPr/>
          <p:nvPr/>
        </p:nvSpPr>
        <p:spPr>
          <a:xfrm>
            <a:off x="5161051" y="2413447"/>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a:t>
            </a:r>
            <a:r>
              <a:rPr baseline="-25000" lang="en-US"/>
              <a:t>2</a:t>
            </a:r>
            <a:endParaRPr baseline="-25000"/>
          </a:p>
        </p:txBody>
      </p:sp>
      <p:cxnSp>
        <p:nvCxnSpPr>
          <p:cNvPr id="753" name="Google Shape;753;p55"/>
          <p:cNvCxnSpPr>
            <a:stCxn id="750" idx="6"/>
            <a:endCxn id="751" idx="2"/>
          </p:cNvCxnSpPr>
          <p:nvPr/>
        </p:nvCxnSpPr>
        <p:spPr>
          <a:xfrm>
            <a:off x="3080651" y="2654797"/>
            <a:ext cx="827100" cy="0"/>
          </a:xfrm>
          <a:prstGeom prst="straightConnector1">
            <a:avLst/>
          </a:prstGeom>
          <a:noFill/>
          <a:ln cap="flat" cmpd="sng" w="9525">
            <a:solidFill>
              <a:schemeClr val="dk2"/>
            </a:solidFill>
            <a:prstDash val="solid"/>
            <a:round/>
            <a:headEnd len="med" w="med" type="none"/>
            <a:tailEnd len="med" w="med" type="stealth"/>
          </a:ln>
        </p:spPr>
      </p:cxnSp>
      <p:cxnSp>
        <p:nvCxnSpPr>
          <p:cNvPr id="754" name="Google Shape;754;p55"/>
          <p:cNvCxnSpPr>
            <a:stCxn id="751" idx="6"/>
            <a:endCxn id="752" idx="2"/>
          </p:cNvCxnSpPr>
          <p:nvPr/>
        </p:nvCxnSpPr>
        <p:spPr>
          <a:xfrm>
            <a:off x="4410201" y="2654797"/>
            <a:ext cx="750900" cy="0"/>
          </a:xfrm>
          <a:prstGeom prst="straightConnector1">
            <a:avLst/>
          </a:prstGeom>
          <a:noFill/>
          <a:ln cap="flat" cmpd="sng" w="9525">
            <a:solidFill>
              <a:schemeClr val="dk2"/>
            </a:solidFill>
            <a:prstDash val="solid"/>
            <a:round/>
            <a:headEnd len="med" w="med" type="none"/>
            <a:tailEnd len="med" w="med" type="stealth"/>
          </a:ln>
        </p:spPr>
      </p:cxnSp>
      <p:sp>
        <p:nvSpPr>
          <p:cNvPr id="755" name="Google Shape;755;p55"/>
          <p:cNvSpPr txBox="1"/>
          <p:nvPr/>
        </p:nvSpPr>
        <p:spPr>
          <a:xfrm>
            <a:off x="3271148" y="2424500"/>
            <a:ext cx="371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25000" lang="en-US">
                <a:solidFill>
                  <a:srgbClr val="0000FF"/>
                </a:solidFill>
              </a:rPr>
              <a:t>0</a:t>
            </a:r>
            <a:endParaRPr baseline="-25000">
              <a:solidFill>
                <a:srgbClr val="0000FF"/>
              </a:solidFill>
            </a:endParaRPr>
          </a:p>
        </p:txBody>
      </p:sp>
      <p:sp>
        <p:nvSpPr>
          <p:cNvPr id="756" name="Google Shape;756;p55"/>
          <p:cNvSpPr txBox="1"/>
          <p:nvPr/>
        </p:nvSpPr>
        <p:spPr>
          <a:xfrm>
            <a:off x="4566548" y="2424500"/>
            <a:ext cx="371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25000" lang="en-US">
                <a:solidFill>
                  <a:srgbClr val="0000FF"/>
                </a:solidFill>
              </a:rPr>
              <a:t>1</a:t>
            </a:r>
            <a:endParaRPr baseline="-25000">
              <a:solidFill>
                <a:srgbClr val="0000FF"/>
              </a:solidFill>
            </a:endParaRPr>
          </a:p>
        </p:txBody>
      </p:sp>
      <p:pic>
        <p:nvPicPr>
          <p:cNvPr id="757" name="Google Shape;757;p55"/>
          <p:cNvPicPr preferRelativeResize="0"/>
          <p:nvPr/>
        </p:nvPicPr>
        <p:blipFill>
          <a:blip r:embed="rId3">
            <a:alphaModFix/>
          </a:blip>
          <a:stretch>
            <a:fillRect/>
          </a:stretch>
        </p:blipFill>
        <p:spPr>
          <a:xfrm>
            <a:off x="5915837" y="1160950"/>
            <a:ext cx="650008" cy="819575"/>
          </a:xfrm>
          <a:prstGeom prst="rect">
            <a:avLst/>
          </a:prstGeom>
          <a:noFill/>
          <a:ln>
            <a:noFill/>
          </a:ln>
        </p:spPr>
      </p:pic>
      <p:cxnSp>
        <p:nvCxnSpPr>
          <p:cNvPr id="758" name="Google Shape;758;p55"/>
          <p:cNvCxnSpPr/>
          <p:nvPr/>
        </p:nvCxnSpPr>
        <p:spPr>
          <a:xfrm flipH="1">
            <a:off x="4969763" y="1702025"/>
            <a:ext cx="916500" cy="6504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56"/>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Applying the Chain Rule</a:t>
            </a:r>
            <a:endParaRPr/>
          </a:p>
        </p:txBody>
      </p:sp>
      <p:sp>
        <p:nvSpPr>
          <p:cNvPr id="765" name="Google Shape;765;p56"/>
          <p:cNvSpPr/>
          <p:nvPr/>
        </p:nvSpPr>
        <p:spPr>
          <a:xfrm>
            <a:off x="2578151" y="2413447"/>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endParaRPr baseline="-25000"/>
          </a:p>
        </p:txBody>
      </p:sp>
      <p:sp>
        <p:nvSpPr>
          <p:cNvPr id="766" name="Google Shape;766;p56"/>
          <p:cNvSpPr/>
          <p:nvPr/>
        </p:nvSpPr>
        <p:spPr>
          <a:xfrm>
            <a:off x="3907701" y="2413447"/>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a:t>
            </a:r>
            <a:r>
              <a:rPr baseline="-25000" lang="en-US"/>
              <a:t>1</a:t>
            </a:r>
            <a:endParaRPr baseline="-25000"/>
          </a:p>
        </p:txBody>
      </p:sp>
      <p:sp>
        <p:nvSpPr>
          <p:cNvPr id="767" name="Google Shape;767;p56"/>
          <p:cNvSpPr/>
          <p:nvPr/>
        </p:nvSpPr>
        <p:spPr>
          <a:xfrm>
            <a:off x="5161051" y="2413447"/>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a:t>
            </a:r>
            <a:r>
              <a:rPr baseline="-25000" lang="en-US"/>
              <a:t>2</a:t>
            </a:r>
            <a:endParaRPr baseline="-25000"/>
          </a:p>
        </p:txBody>
      </p:sp>
      <p:cxnSp>
        <p:nvCxnSpPr>
          <p:cNvPr id="768" name="Google Shape;768;p56"/>
          <p:cNvCxnSpPr>
            <a:stCxn id="765" idx="6"/>
            <a:endCxn id="766" idx="2"/>
          </p:cNvCxnSpPr>
          <p:nvPr/>
        </p:nvCxnSpPr>
        <p:spPr>
          <a:xfrm>
            <a:off x="3080651" y="2654797"/>
            <a:ext cx="827100" cy="0"/>
          </a:xfrm>
          <a:prstGeom prst="straightConnector1">
            <a:avLst/>
          </a:prstGeom>
          <a:noFill/>
          <a:ln cap="flat" cmpd="sng" w="9525">
            <a:solidFill>
              <a:schemeClr val="dk2"/>
            </a:solidFill>
            <a:prstDash val="solid"/>
            <a:round/>
            <a:headEnd len="med" w="med" type="none"/>
            <a:tailEnd len="med" w="med" type="stealth"/>
          </a:ln>
        </p:spPr>
      </p:cxnSp>
      <p:cxnSp>
        <p:nvCxnSpPr>
          <p:cNvPr id="769" name="Google Shape;769;p56"/>
          <p:cNvCxnSpPr>
            <a:stCxn id="766" idx="6"/>
            <a:endCxn id="767" idx="2"/>
          </p:cNvCxnSpPr>
          <p:nvPr/>
        </p:nvCxnSpPr>
        <p:spPr>
          <a:xfrm>
            <a:off x="4410201" y="2654797"/>
            <a:ext cx="750900" cy="0"/>
          </a:xfrm>
          <a:prstGeom prst="straightConnector1">
            <a:avLst/>
          </a:prstGeom>
          <a:noFill/>
          <a:ln cap="flat" cmpd="sng" w="9525">
            <a:solidFill>
              <a:schemeClr val="dk2"/>
            </a:solidFill>
            <a:prstDash val="solid"/>
            <a:round/>
            <a:headEnd len="med" w="med" type="none"/>
            <a:tailEnd len="med" w="med" type="stealth"/>
          </a:ln>
        </p:spPr>
      </p:cxnSp>
      <p:sp>
        <p:nvSpPr>
          <p:cNvPr id="770" name="Google Shape;770;p56"/>
          <p:cNvSpPr txBox="1"/>
          <p:nvPr/>
        </p:nvSpPr>
        <p:spPr>
          <a:xfrm>
            <a:off x="3271148" y="2424500"/>
            <a:ext cx="371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25000" lang="en-US">
                <a:solidFill>
                  <a:srgbClr val="0000FF"/>
                </a:solidFill>
              </a:rPr>
              <a:t>0</a:t>
            </a:r>
            <a:endParaRPr baseline="-25000">
              <a:solidFill>
                <a:srgbClr val="0000FF"/>
              </a:solidFill>
            </a:endParaRPr>
          </a:p>
        </p:txBody>
      </p:sp>
      <p:sp>
        <p:nvSpPr>
          <p:cNvPr id="771" name="Google Shape;771;p56"/>
          <p:cNvSpPr txBox="1"/>
          <p:nvPr/>
        </p:nvSpPr>
        <p:spPr>
          <a:xfrm>
            <a:off x="4566548" y="2424500"/>
            <a:ext cx="371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00FF"/>
                </a:solidFill>
              </a:rPr>
              <a:t>w</a:t>
            </a:r>
            <a:r>
              <a:rPr baseline="-25000" lang="en-US">
                <a:solidFill>
                  <a:srgbClr val="0000FF"/>
                </a:solidFill>
              </a:rPr>
              <a:t>1</a:t>
            </a:r>
            <a:endParaRPr baseline="-25000">
              <a:solidFill>
                <a:srgbClr val="0000FF"/>
              </a:solidFill>
            </a:endParaRPr>
          </a:p>
        </p:txBody>
      </p:sp>
      <p:pic>
        <p:nvPicPr>
          <p:cNvPr id="772" name="Google Shape;772;p56"/>
          <p:cNvPicPr preferRelativeResize="0"/>
          <p:nvPr/>
        </p:nvPicPr>
        <p:blipFill>
          <a:blip r:embed="rId3">
            <a:alphaModFix/>
          </a:blip>
          <a:stretch>
            <a:fillRect/>
          </a:stretch>
        </p:blipFill>
        <p:spPr>
          <a:xfrm>
            <a:off x="4160586" y="3953425"/>
            <a:ext cx="2238075" cy="819575"/>
          </a:xfrm>
          <a:prstGeom prst="rect">
            <a:avLst/>
          </a:prstGeom>
          <a:noFill/>
          <a:ln>
            <a:noFill/>
          </a:ln>
        </p:spPr>
      </p:pic>
      <p:cxnSp>
        <p:nvCxnSpPr>
          <p:cNvPr id="773" name="Google Shape;773;p56"/>
          <p:cNvCxnSpPr/>
          <p:nvPr/>
        </p:nvCxnSpPr>
        <p:spPr>
          <a:xfrm rot="10800000">
            <a:off x="3619838" y="2953450"/>
            <a:ext cx="729300" cy="945900"/>
          </a:xfrm>
          <a:prstGeom prst="straightConnector1">
            <a:avLst/>
          </a:prstGeom>
          <a:noFill/>
          <a:ln cap="flat" cmpd="sng" w="9525">
            <a:solidFill>
              <a:schemeClr val="dk2"/>
            </a:solidFill>
            <a:prstDash val="solid"/>
            <a:round/>
            <a:headEnd len="med" w="med" type="none"/>
            <a:tailEnd len="med" w="med" type="stealth"/>
          </a:ln>
        </p:spPr>
      </p:cxnSp>
      <p:pic>
        <p:nvPicPr>
          <p:cNvPr id="774" name="Google Shape;774;p56"/>
          <p:cNvPicPr preferRelativeResize="0"/>
          <p:nvPr/>
        </p:nvPicPr>
        <p:blipFill>
          <a:blip r:embed="rId4">
            <a:alphaModFix/>
          </a:blip>
          <a:stretch>
            <a:fillRect/>
          </a:stretch>
        </p:blipFill>
        <p:spPr>
          <a:xfrm>
            <a:off x="5915837" y="1160950"/>
            <a:ext cx="650008" cy="819575"/>
          </a:xfrm>
          <a:prstGeom prst="rect">
            <a:avLst/>
          </a:prstGeom>
          <a:noFill/>
          <a:ln>
            <a:noFill/>
          </a:ln>
        </p:spPr>
      </p:pic>
      <p:cxnSp>
        <p:nvCxnSpPr>
          <p:cNvPr id="775" name="Google Shape;775;p56"/>
          <p:cNvCxnSpPr/>
          <p:nvPr/>
        </p:nvCxnSpPr>
        <p:spPr>
          <a:xfrm flipH="1">
            <a:off x="4969763" y="1702025"/>
            <a:ext cx="916500" cy="6504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57"/>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Adding Activation Functions</a:t>
            </a:r>
            <a:endParaRPr/>
          </a:p>
        </p:txBody>
      </p:sp>
      <p:pic>
        <p:nvPicPr>
          <p:cNvPr id="782" name="Google Shape;782;p57"/>
          <p:cNvPicPr preferRelativeResize="0"/>
          <p:nvPr/>
        </p:nvPicPr>
        <p:blipFill>
          <a:blip r:embed="rId3">
            <a:alphaModFix/>
          </a:blip>
          <a:stretch>
            <a:fillRect/>
          </a:stretch>
        </p:blipFill>
        <p:spPr>
          <a:xfrm>
            <a:off x="56493" y="1414275"/>
            <a:ext cx="9052602" cy="1285575"/>
          </a:xfrm>
          <a:prstGeom prst="rect">
            <a:avLst/>
          </a:prstGeom>
          <a:noFill/>
          <a:ln>
            <a:noFill/>
          </a:ln>
        </p:spPr>
      </p:pic>
      <p:sp>
        <p:nvSpPr>
          <p:cNvPr id="783" name="Google Shape;783;p57"/>
          <p:cNvSpPr txBox="1"/>
          <p:nvPr/>
        </p:nvSpPr>
        <p:spPr>
          <a:xfrm>
            <a:off x="9439625" y="4522725"/>
            <a:ext cx="8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58"/>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Adding Activation Functions</a:t>
            </a:r>
            <a:endParaRPr/>
          </a:p>
        </p:txBody>
      </p:sp>
      <p:pic>
        <p:nvPicPr>
          <p:cNvPr id="790" name="Google Shape;790;p58"/>
          <p:cNvPicPr preferRelativeResize="0"/>
          <p:nvPr/>
        </p:nvPicPr>
        <p:blipFill>
          <a:blip r:embed="rId3">
            <a:alphaModFix/>
          </a:blip>
          <a:stretch>
            <a:fillRect/>
          </a:stretch>
        </p:blipFill>
        <p:spPr>
          <a:xfrm>
            <a:off x="56493" y="1414275"/>
            <a:ext cx="9052602" cy="1285575"/>
          </a:xfrm>
          <a:prstGeom prst="rect">
            <a:avLst/>
          </a:prstGeom>
          <a:noFill/>
          <a:ln>
            <a:noFill/>
          </a:ln>
        </p:spPr>
      </p:pic>
      <p:sp>
        <p:nvSpPr>
          <p:cNvPr id="791" name="Google Shape;791;p58"/>
          <p:cNvSpPr txBox="1"/>
          <p:nvPr/>
        </p:nvSpPr>
        <p:spPr>
          <a:xfrm>
            <a:off x="9439625" y="4522725"/>
            <a:ext cx="8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pic>
        <p:nvPicPr>
          <p:cNvPr id="792" name="Google Shape;792;p58"/>
          <p:cNvPicPr preferRelativeResize="0"/>
          <p:nvPr/>
        </p:nvPicPr>
        <p:blipFill>
          <a:blip r:embed="rId5">
            <a:alphaModFix/>
          </a:blip>
          <a:stretch>
            <a:fillRect/>
          </a:stretch>
        </p:blipFill>
        <p:spPr>
          <a:xfrm>
            <a:off x="1873012" y="3181625"/>
            <a:ext cx="3547251" cy="709450"/>
          </a:xfrm>
          <a:prstGeom prst="rect">
            <a:avLst/>
          </a:prstGeom>
          <a:noFill/>
          <a:ln>
            <a:noFill/>
          </a:ln>
        </p:spPr>
      </p:pic>
      <p:pic>
        <p:nvPicPr>
          <p:cNvPr id="793" name="Google Shape;793;p58"/>
          <p:cNvPicPr preferRelativeResize="0"/>
          <p:nvPr/>
        </p:nvPicPr>
        <p:blipFill>
          <a:blip r:embed="rId6">
            <a:alphaModFix/>
          </a:blip>
          <a:stretch>
            <a:fillRect/>
          </a:stretch>
        </p:blipFill>
        <p:spPr>
          <a:xfrm>
            <a:off x="1873008" y="4154100"/>
            <a:ext cx="5397982" cy="709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59"/>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Adding Complexity</a:t>
            </a:r>
            <a:endParaRPr/>
          </a:p>
        </p:txBody>
      </p:sp>
      <p:sp>
        <p:nvSpPr>
          <p:cNvPr id="800" name="Google Shape;800;p59"/>
          <p:cNvSpPr txBox="1"/>
          <p:nvPr/>
        </p:nvSpPr>
        <p:spPr>
          <a:xfrm>
            <a:off x="9439625" y="4522725"/>
            <a:ext cx="8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3"/>
              </a:rPr>
              <a:t>source</a:t>
            </a:r>
            <a:r>
              <a:rPr lang="en-US"/>
              <a:t>]</a:t>
            </a:r>
            <a:endParaRPr/>
          </a:p>
        </p:txBody>
      </p:sp>
      <p:pic>
        <p:nvPicPr>
          <p:cNvPr id="801" name="Google Shape;801;p59"/>
          <p:cNvPicPr preferRelativeResize="0"/>
          <p:nvPr/>
        </p:nvPicPr>
        <p:blipFill>
          <a:blip r:embed="rId4">
            <a:alphaModFix/>
          </a:blip>
          <a:stretch>
            <a:fillRect/>
          </a:stretch>
        </p:blipFill>
        <p:spPr>
          <a:xfrm>
            <a:off x="263425" y="885225"/>
            <a:ext cx="8564598" cy="4199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5"/>
          <p:cNvPicPr preferRelativeResize="0"/>
          <p:nvPr/>
        </p:nvPicPr>
        <p:blipFill>
          <a:blip r:embed="rId3">
            <a:alphaModFix/>
          </a:blip>
          <a:stretch>
            <a:fillRect/>
          </a:stretch>
        </p:blipFill>
        <p:spPr>
          <a:xfrm>
            <a:off x="1684800" y="1605275"/>
            <a:ext cx="1429050" cy="1043211"/>
          </a:xfrm>
          <a:prstGeom prst="rect">
            <a:avLst/>
          </a:prstGeom>
          <a:noFill/>
          <a:ln>
            <a:noFill/>
          </a:ln>
        </p:spPr>
      </p:pic>
      <p:sp>
        <p:nvSpPr>
          <p:cNvPr id="95" name="Google Shape;95;p15"/>
          <p:cNvSpPr txBox="1"/>
          <p:nvPr/>
        </p:nvSpPr>
        <p:spPr>
          <a:xfrm>
            <a:off x="1646425" y="1112675"/>
            <a:ext cx="150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AND</a:t>
            </a:r>
            <a:endParaRPr b="1" sz="2000"/>
          </a:p>
        </p:txBody>
      </p:sp>
      <p:pic>
        <p:nvPicPr>
          <p:cNvPr id="96" name="Google Shape;96;p15"/>
          <p:cNvPicPr preferRelativeResize="0"/>
          <p:nvPr/>
        </p:nvPicPr>
        <p:blipFill>
          <a:blip r:embed="rId4">
            <a:alphaModFix/>
          </a:blip>
          <a:stretch>
            <a:fillRect/>
          </a:stretch>
        </p:blipFill>
        <p:spPr>
          <a:xfrm>
            <a:off x="3627875" y="1605276"/>
            <a:ext cx="1429050" cy="1043211"/>
          </a:xfrm>
          <a:prstGeom prst="rect">
            <a:avLst/>
          </a:prstGeom>
          <a:noFill/>
          <a:ln>
            <a:noFill/>
          </a:ln>
        </p:spPr>
      </p:pic>
      <p:sp>
        <p:nvSpPr>
          <p:cNvPr id="97" name="Google Shape;97;p15"/>
          <p:cNvSpPr txBox="1"/>
          <p:nvPr/>
        </p:nvSpPr>
        <p:spPr>
          <a:xfrm>
            <a:off x="3589500" y="1112675"/>
            <a:ext cx="150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OR</a:t>
            </a:r>
            <a:endParaRPr b="1" sz="2000"/>
          </a:p>
        </p:txBody>
      </p:sp>
      <p:graphicFrame>
        <p:nvGraphicFramePr>
          <p:cNvPr id="98" name="Google Shape;98;p15"/>
          <p:cNvGraphicFramePr/>
          <p:nvPr/>
        </p:nvGraphicFramePr>
        <p:xfrm>
          <a:off x="1684788" y="2924500"/>
          <a:ext cx="3000000" cy="3000000"/>
        </p:xfrm>
        <a:graphic>
          <a:graphicData uri="http://schemas.openxmlformats.org/drawingml/2006/table">
            <a:tbl>
              <a:tblPr>
                <a:noFill/>
                <a:tableStyleId>{401D73E5-9CC4-48AA-A751-8C3B44302CCD}</a:tableStyleId>
              </a:tblPr>
              <a:tblGrid>
                <a:gridCol w="476350"/>
                <a:gridCol w="476350"/>
                <a:gridCol w="476350"/>
              </a:tblGrid>
              <a:tr h="332150">
                <a:tc>
                  <a:txBody>
                    <a:bodyPr/>
                    <a:lstStyle/>
                    <a:p>
                      <a:pPr indent="0" lvl="0" marL="0" rtl="0" algn="ctr">
                        <a:spcBef>
                          <a:spcPts val="0"/>
                        </a:spcBef>
                        <a:spcAft>
                          <a:spcPts val="0"/>
                        </a:spcAft>
                        <a:buNone/>
                      </a:pPr>
                      <a:r>
                        <a:rPr b="1" lang="en-US"/>
                        <a:t>x</a:t>
                      </a:r>
                      <a:r>
                        <a:rPr b="1" baseline="-25000" lang="en-US"/>
                        <a:t>1</a:t>
                      </a:r>
                      <a:endParaRPr b="1" baseline="-25000"/>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x</a:t>
                      </a:r>
                      <a:r>
                        <a:rPr b="1" baseline="-25000" lang="en-US"/>
                        <a:t>2</a:t>
                      </a:r>
                      <a:endParaRPr b="1" baseline="-25000"/>
                    </a:p>
                  </a:txBody>
                  <a:tcPr marT="91425" marB="91425" marR="91425" marL="91425">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y</a:t>
                      </a:r>
                      <a:endParaRPr b="1"/>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solidFill>
                      <a:srgbClr val="D9EAD3"/>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lnB cap="flat" cmpd="sng" w="9525">
                      <a:solidFill>
                        <a:srgbClr val="434343"/>
                      </a:solidFill>
                      <a:prstDash val="solid"/>
                      <a:round/>
                      <a:headEnd len="sm" w="sm" type="none"/>
                      <a:tailEnd len="sm" w="sm" type="none"/>
                    </a:lnB>
                    <a:solidFill>
                      <a:srgbClr val="D9EAD3"/>
                    </a:solidFill>
                  </a:tcPr>
                </a:tc>
              </a:tr>
            </a:tbl>
          </a:graphicData>
        </a:graphic>
      </p:graphicFrame>
      <p:graphicFrame>
        <p:nvGraphicFramePr>
          <p:cNvPr id="99" name="Google Shape;99;p15"/>
          <p:cNvGraphicFramePr/>
          <p:nvPr/>
        </p:nvGraphicFramePr>
        <p:xfrm>
          <a:off x="3627875" y="2924500"/>
          <a:ext cx="3000000" cy="3000000"/>
        </p:xfrm>
        <a:graphic>
          <a:graphicData uri="http://schemas.openxmlformats.org/drawingml/2006/table">
            <a:tbl>
              <a:tblPr>
                <a:noFill/>
                <a:tableStyleId>{401D73E5-9CC4-48AA-A751-8C3B44302CCD}</a:tableStyleId>
              </a:tblPr>
              <a:tblGrid>
                <a:gridCol w="476350"/>
                <a:gridCol w="476350"/>
                <a:gridCol w="476350"/>
              </a:tblGrid>
              <a:tr h="332150">
                <a:tc>
                  <a:txBody>
                    <a:bodyPr/>
                    <a:lstStyle/>
                    <a:p>
                      <a:pPr indent="0" lvl="0" marL="0" rtl="0" algn="ctr">
                        <a:spcBef>
                          <a:spcPts val="0"/>
                        </a:spcBef>
                        <a:spcAft>
                          <a:spcPts val="0"/>
                        </a:spcAft>
                        <a:buNone/>
                      </a:pPr>
                      <a:r>
                        <a:rPr b="1" lang="en-US"/>
                        <a:t>x</a:t>
                      </a:r>
                      <a:r>
                        <a:rPr b="1" baseline="-25000" lang="en-US"/>
                        <a:t>1</a:t>
                      </a:r>
                      <a:endParaRPr b="1" baseline="-25000"/>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x</a:t>
                      </a:r>
                      <a:r>
                        <a:rPr b="1" baseline="-25000" lang="en-US"/>
                        <a:t>2</a:t>
                      </a:r>
                      <a:endParaRPr b="1" baseline="-25000"/>
                    </a:p>
                  </a:txBody>
                  <a:tcPr marT="91425" marB="91425" marR="91425" marL="91425">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y</a:t>
                      </a:r>
                      <a:endParaRPr b="1"/>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solidFill>
                      <a:srgbClr val="D9EAD3"/>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lnB cap="flat" cmpd="sng" w="9525">
                      <a:solidFill>
                        <a:srgbClr val="434343"/>
                      </a:solidFill>
                      <a:prstDash val="solid"/>
                      <a:round/>
                      <a:headEnd len="sm" w="sm" type="none"/>
                      <a:tailEnd len="sm" w="sm" type="none"/>
                    </a:lnB>
                    <a:solidFill>
                      <a:srgbClr val="D9EAD3"/>
                    </a:solidFill>
                  </a:tcPr>
                </a:tc>
              </a:tr>
            </a:tbl>
          </a:graphicData>
        </a:graphic>
      </p:graphicFrame>
      <p:sp>
        <p:nvSpPr>
          <p:cNvPr id="100" name="Google Shape;100;p15"/>
          <p:cNvSpPr txBox="1"/>
          <p:nvPr/>
        </p:nvSpPr>
        <p:spPr>
          <a:xfrm>
            <a:off x="-26725" y="1112675"/>
            <a:ext cx="150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NOT</a:t>
            </a:r>
            <a:endParaRPr b="1" sz="2000"/>
          </a:p>
        </p:txBody>
      </p:sp>
      <p:graphicFrame>
        <p:nvGraphicFramePr>
          <p:cNvPr id="101" name="Google Shape;101;p15"/>
          <p:cNvGraphicFramePr/>
          <p:nvPr/>
        </p:nvGraphicFramePr>
        <p:xfrm>
          <a:off x="249825" y="1605275"/>
          <a:ext cx="3000000" cy="3000000"/>
        </p:xfrm>
        <a:graphic>
          <a:graphicData uri="http://schemas.openxmlformats.org/drawingml/2006/table">
            <a:tbl>
              <a:tblPr>
                <a:noFill/>
                <a:tableStyleId>{401D73E5-9CC4-48AA-A751-8C3B44302CCD}</a:tableStyleId>
              </a:tblPr>
              <a:tblGrid>
                <a:gridCol w="476350"/>
                <a:gridCol w="476350"/>
              </a:tblGrid>
              <a:tr h="332150">
                <a:tc>
                  <a:txBody>
                    <a:bodyPr/>
                    <a:lstStyle/>
                    <a:p>
                      <a:pPr indent="0" lvl="0" marL="0" rtl="0" algn="ctr">
                        <a:spcBef>
                          <a:spcPts val="0"/>
                        </a:spcBef>
                        <a:spcAft>
                          <a:spcPts val="0"/>
                        </a:spcAft>
                        <a:buNone/>
                      </a:pPr>
                      <a:r>
                        <a:rPr b="1" lang="en-US"/>
                        <a:t>x</a:t>
                      </a:r>
                      <a:endParaRPr b="1" baseline="-25000"/>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y</a:t>
                      </a:r>
                      <a:endParaRPr b="1"/>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bl>
          </a:graphicData>
        </a:graphic>
      </p:graphicFrame>
      <p:pic>
        <p:nvPicPr>
          <p:cNvPr id="102" name="Google Shape;102;p15"/>
          <p:cNvPicPr preferRelativeResize="0"/>
          <p:nvPr/>
        </p:nvPicPr>
        <p:blipFill>
          <a:blip r:embed="rId5">
            <a:alphaModFix/>
          </a:blip>
          <a:stretch>
            <a:fillRect/>
          </a:stretch>
        </p:blipFill>
        <p:spPr>
          <a:xfrm>
            <a:off x="5608625" y="1605268"/>
            <a:ext cx="1429050" cy="1043207"/>
          </a:xfrm>
          <a:prstGeom prst="rect">
            <a:avLst/>
          </a:prstGeom>
          <a:noFill/>
          <a:ln>
            <a:noFill/>
          </a:ln>
        </p:spPr>
      </p:pic>
      <p:graphicFrame>
        <p:nvGraphicFramePr>
          <p:cNvPr id="103" name="Google Shape;103;p15"/>
          <p:cNvGraphicFramePr/>
          <p:nvPr/>
        </p:nvGraphicFramePr>
        <p:xfrm>
          <a:off x="5570950" y="2924500"/>
          <a:ext cx="3000000" cy="3000000"/>
        </p:xfrm>
        <a:graphic>
          <a:graphicData uri="http://schemas.openxmlformats.org/drawingml/2006/table">
            <a:tbl>
              <a:tblPr>
                <a:noFill/>
                <a:tableStyleId>{401D73E5-9CC4-48AA-A751-8C3B44302CCD}</a:tableStyleId>
              </a:tblPr>
              <a:tblGrid>
                <a:gridCol w="476350"/>
                <a:gridCol w="476350"/>
                <a:gridCol w="476350"/>
              </a:tblGrid>
              <a:tr h="332150">
                <a:tc>
                  <a:txBody>
                    <a:bodyPr/>
                    <a:lstStyle/>
                    <a:p>
                      <a:pPr indent="0" lvl="0" marL="0" rtl="0" algn="ctr">
                        <a:spcBef>
                          <a:spcPts val="0"/>
                        </a:spcBef>
                        <a:spcAft>
                          <a:spcPts val="0"/>
                        </a:spcAft>
                        <a:buNone/>
                      </a:pPr>
                      <a:r>
                        <a:rPr b="1" lang="en-US"/>
                        <a:t>x</a:t>
                      </a:r>
                      <a:r>
                        <a:rPr b="1" baseline="-25000" lang="en-US"/>
                        <a:t>1</a:t>
                      </a:r>
                      <a:endParaRPr b="1" baseline="-25000"/>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x</a:t>
                      </a:r>
                      <a:r>
                        <a:rPr b="1" baseline="-25000" lang="en-US"/>
                        <a:t>2</a:t>
                      </a:r>
                      <a:endParaRPr b="1" baseline="-25000"/>
                    </a:p>
                  </a:txBody>
                  <a:tcPr marT="91425" marB="91425" marR="91425" marL="91425">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y</a:t>
                      </a:r>
                      <a:endParaRPr b="1"/>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solidFill>
                      <a:srgbClr val="D9EAD3"/>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lnB cap="flat" cmpd="sng" w="9525">
                      <a:solidFill>
                        <a:srgbClr val="434343"/>
                      </a:solidFill>
                      <a:prstDash val="solid"/>
                      <a:round/>
                      <a:headEnd len="sm" w="sm" type="none"/>
                      <a:tailEnd len="sm" w="sm" type="none"/>
                    </a:lnB>
                    <a:solidFill>
                      <a:srgbClr val="D9EAD3"/>
                    </a:solidFill>
                  </a:tcPr>
                </a:tc>
              </a:tr>
            </a:tbl>
          </a:graphicData>
        </a:graphic>
      </p:graphicFrame>
      <p:sp>
        <p:nvSpPr>
          <p:cNvPr id="104" name="Google Shape;104;p15"/>
          <p:cNvSpPr txBox="1"/>
          <p:nvPr/>
        </p:nvSpPr>
        <p:spPr>
          <a:xfrm>
            <a:off x="5532575" y="1112675"/>
            <a:ext cx="150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NAND</a:t>
            </a:r>
            <a:endParaRPr b="1" sz="2000"/>
          </a:p>
        </p:txBody>
      </p:sp>
      <p:sp>
        <p:nvSpPr>
          <p:cNvPr id="105" name="Google Shape;105;p15"/>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000"/>
              <a:t>Logical Operators</a:t>
            </a:r>
            <a:endParaRPr sz="4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60"/>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Adding Complexity</a:t>
            </a:r>
            <a:endParaRPr/>
          </a:p>
        </p:txBody>
      </p:sp>
      <p:sp>
        <p:nvSpPr>
          <p:cNvPr id="808" name="Google Shape;808;p60"/>
          <p:cNvSpPr txBox="1"/>
          <p:nvPr/>
        </p:nvSpPr>
        <p:spPr>
          <a:xfrm>
            <a:off x="9439625" y="4522725"/>
            <a:ext cx="8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3"/>
              </a:rPr>
              <a:t>source</a:t>
            </a:r>
            <a:r>
              <a:rPr lang="en-US"/>
              <a:t>]</a:t>
            </a:r>
            <a:endParaRPr/>
          </a:p>
        </p:txBody>
      </p:sp>
      <p:pic>
        <p:nvPicPr>
          <p:cNvPr id="809" name="Google Shape;809;p60"/>
          <p:cNvPicPr preferRelativeResize="0"/>
          <p:nvPr/>
        </p:nvPicPr>
        <p:blipFill>
          <a:blip r:embed="rId4">
            <a:alphaModFix/>
          </a:blip>
          <a:stretch>
            <a:fillRect/>
          </a:stretch>
        </p:blipFill>
        <p:spPr>
          <a:xfrm flipH="1" rot="10800000">
            <a:off x="5991551" y="857911"/>
            <a:ext cx="3076252" cy="1508249"/>
          </a:xfrm>
          <a:prstGeom prst="rect">
            <a:avLst/>
          </a:prstGeom>
          <a:noFill/>
          <a:ln>
            <a:noFill/>
          </a:ln>
        </p:spPr>
      </p:pic>
      <p:pic>
        <p:nvPicPr>
          <p:cNvPr id="810" name="Google Shape;810;p60"/>
          <p:cNvPicPr preferRelativeResize="0"/>
          <p:nvPr/>
        </p:nvPicPr>
        <p:blipFill>
          <a:blip r:embed="rId5">
            <a:alphaModFix/>
          </a:blip>
          <a:stretch>
            <a:fillRect/>
          </a:stretch>
        </p:blipFill>
        <p:spPr>
          <a:xfrm>
            <a:off x="88625" y="2183425"/>
            <a:ext cx="7459125" cy="27925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61"/>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Libraries with Automatic Differentiation</a:t>
            </a:r>
            <a:endParaRPr/>
          </a:p>
        </p:txBody>
      </p:sp>
      <p:sp>
        <p:nvSpPr>
          <p:cNvPr id="817" name="Google Shape;817;p61"/>
          <p:cNvSpPr txBox="1"/>
          <p:nvPr>
            <p:ph idx="1" type="body"/>
          </p:nvPr>
        </p:nvSpPr>
        <p:spPr>
          <a:xfrm>
            <a:off x="457200" y="1200150"/>
            <a:ext cx="4784700" cy="2821800"/>
          </a:xfrm>
          <a:prstGeom prst="rect">
            <a:avLst/>
          </a:prstGeom>
        </p:spPr>
        <p:txBody>
          <a:bodyPr anchorCtr="0" anchor="t" bIns="45700" lIns="91425" spcFirstLastPara="1" rIns="91425" wrap="square" tIns="45700">
            <a:spAutoFit/>
          </a:bodyPr>
          <a:lstStyle/>
          <a:p>
            <a:pPr indent="-381000" lvl="0" marL="457200" rtl="0" algn="l">
              <a:lnSpc>
                <a:spcPct val="100000"/>
              </a:lnSpc>
              <a:spcBef>
                <a:spcPts val="600"/>
              </a:spcBef>
              <a:spcAft>
                <a:spcPts val="0"/>
              </a:spcAft>
              <a:buSzPts val="2400"/>
              <a:buChar char="•"/>
            </a:pPr>
            <a:r>
              <a:rPr lang="en-US" sz="2400"/>
              <a:t>TensorFlow, PyTorch, etc.</a:t>
            </a:r>
            <a:endParaRPr sz="2400"/>
          </a:p>
          <a:p>
            <a:pPr indent="-381000" lvl="0" marL="457200" rtl="0" algn="l">
              <a:lnSpc>
                <a:spcPct val="100000"/>
              </a:lnSpc>
              <a:spcBef>
                <a:spcPts val="1000"/>
              </a:spcBef>
              <a:spcAft>
                <a:spcPts val="0"/>
              </a:spcAft>
              <a:buSzPts val="2400"/>
              <a:buChar char="•"/>
            </a:pPr>
            <a:r>
              <a:rPr lang="en-US" sz="2400"/>
              <a:t>User constructs a computation graph</a:t>
            </a:r>
            <a:endParaRPr sz="2400"/>
          </a:p>
          <a:p>
            <a:pPr indent="-381000" lvl="0" marL="457200" rtl="0" algn="l">
              <a:lnSpc>
                <a:spcPct val="100000"/>
              </a:lnSpc>
              <a:spcBef>
                <a:spcPts val="1000"/>
              </a:spcBef>
              <a:spcAft>
                <a:spcPts val="0"/>
              </a:spcAft>
              <a:buSzPts val="2400"/>
              <a:buChar char="•"/>
            </a:pPr>
            <a:r>
              <a:rPr lang="en-US" sz="2400"/>
              <a:t>System computes gradients</a:t>
            </a:r>
            <a:endParaRPr sz="2400"/>
          </a:p>
          <a:p>
            <a:pPr indent="-381000" lvl="0" marL="457200" rtl="0" algn="l">
              <a:lnSpc>
                <a:spcPct val="100000"/>
              </a:lnSpc>
              <a:spcBef>
                <a:spcPts val="1000"/>
              </a:spcBef>
              <a:spcAft>
                <a:spcPts val="0"/>
              </a:spcAft>
              <a:buSzPts val="2400"/>
              <a:buChar char="•"/>
            </a:pPr>
            <a:r>
              <a:rPr lang="en-US" sz="2400"/>
              <a:t>Updates parameters</a:t>
            </a:r>
            <a:endParaRPr sz="2400"/>
          </a:p>
          <a:p>
            <a:pPr indent="-381000" lvl="0" marL="457200" rtl="0" algn="l">
              <a:lnSpc>
                <a:spcPct val="100000"/>
              </a:lnSpc>
              <a:spcBef>
                <a:spcPts val="1000"/>
              </a:spcBef>
              <a:spcAft>
                <a:spcPts val="1000"/>
              </a:spcAft>
              <a:buSzPts val="2400"/>
              <a:buChar char="•"/>
            </a:pPr>
            <a:r>
              <a:rPr lang="en-US" sz="2400"/>
              <a:t>And provides all kinds of tools</a:t>
            </a:r>
            <a:endParaRPr sz="2400"/>
          </a:p>
        </p:txBody>
      </p:sp>
      <p:sp>
        <p:nvSpPr>
          <p:cNvPr id="818" name="Google Shape;818;p61"/>
          <p:cNvSpPr/>
          <p:nvPr/>
        </p:nvSpPr>
        <p:spPr>
          <a:xfrm>
            <a:off x="6261539" y="1206722"/>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1</a:t>
            </a:r>
            <a:endParaRPr baseline="-25000"/>
          </a:p>
        </p:txBody>
      </p:sp>
      <p:sp>
        <p:nvSpPr>
          <p:cNvPr id="819" name="Google Shape;819;p61"/>
          <p:cNvSpPr/>
          <p:nvPr/>
        </p:nvSpPr>
        <p:spPr>
          <a:xfrm>
            <a:off x="7343439" y="1206722"/>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2</a:t>
            </a:r>
            <a:endParaRPr baseline="-25000"/>
          </a:p>
        </p:txBody>
      </p:sp>
      <p:sp>
        <p:nvSpPr>
          <p:cNvPr id="820" name="Google Shape;820;p61"/>
          <p:cNvSpPr/>
          <p:nvPr/>
        </p:nvSpPr>
        <p:spPr>
          <a:xfrm>
            <a:off x="6111775" y="2231875"/>
            <a:ext cx="8079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US"/>
              <a:t>sin</a:t>
            </a:r>
            <a:endParaRPr baseline="-25000" i="1"/>
          </a:p>
        </p:txBody>
      </p:sp>
      <p:sp>
        <p:nvSpPr>
          <p:cNvPr id="821" name="Google Shape;821;p61"/>
          <p:cNvSpPr/>
          <p:nvPr/>
        </p:nvSpPr>
        <p:spPr>
          <a:xfrm>
            <a:off x="6802489" y="3245722"/>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t>+</a:t>
            </a:r>
            <a:endParaRPr baseline="-25000" sz="1600"/>
          </a:p>
        </p:txBody>
      </p:sp>
      <p:sp>
        <p:nvSpPr>
          <p:cNvPr id="822" name="Google Shape;822;p61"/>
          <p:cNvSpPr/>
          <p:nvPr/>
        </p:nvSpPr>
        <p:spPr>
          <a:xfrm>
            <a:off x="7343439" y="2231872"/>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a:t>
            </a:r>
            <a:endParaRPr baseline="-25000" sz="1800"/>
          </a:p>
        </p:txBody>
      </p:sp>
      <p:cxnSp>
        <p:nvCxnSpPr>
          <p:cNvPr id="823" name="Google Shape;823;p61"/>
          <p:cNvCxnSpPr>
            <a:stCxn id="818" idx="4"/>
            <a:endCxn id="820" idx="0"/>
          </p:cNvCxnSpPr>
          <p:nvPr/>
        </p:nvCxnSpPr>
        <p:spPr>
          <a:xfrm>
            <a:off x="6512789" y="1689422"/>
            <a:ext cx="3000" cy="542400"/>
          </a:xfrm>
          <a:prstGeom prst="straightConnector1">
            <a:avLst/>
          </a:prstGeom>
          <a:noFill/>
          <a:ln cap="flat" cmpd="sng" w="9525">
            <a:solidFill>
              <a:schemeClr val="dk2"/>
            </a:solidFill>
            <a:prstDash val="solid"/>
            <a:round/>
            <a:headEnd len="med" w="med" type="none"/>
            <a:tailEnd len="med" w="med" type="stealth"/>
          </a:ln>
        </p:spPr>
      </p:cxnSp>
      <p:cxnSp>
        <p:nvCxnSpPr>
          <p:cNvPr id="824" name="Google Shape;824;p61"/>
          <p:cNvCxnSpPr>
            <a:stCxn id="818" idx="5"/>
            <a:endCxn id="822" idx="1"/>
          </p:cNvCxnSpPr>
          <p:nvPr/>
        </p:nvCxnSpPr>
        <p:spPr>
          <a:xfrm>
            <a:off x="6690449" y="1618732"/>
            <a:ext cx="726600" cy="683700"/>
          </a:xfrm>
          <a:prstGeom prst="straightConnector1">
            <a:avLst/>
          </a:prstGeom>
          <a:noFill/>
          <a:ln cap="flat" cmpd="sng" w="9525">
            <a:solidFill>
              <a:schemeClr val="dk2"/>
            </a:solidFill>
            <a:prstDash val="solid"/>
            <a:round/>
            <a:headEnd len="med" w="med" type="none"/>
            <a:tailEnd len="med" w="med" type="stealth"/>
          </a:ln>
        </p:spPr>
      </p:cxnSp>
      <p:cxnSp>
        <p:nvCxnSpPr>
          <p:cNvPr id="825" name="Google Shape;825;p61"/>
          <p:cNvCxnSpPr>
            <a:stCxn id="819" idx="4"/>
            <a:endCxn id="822" idx="0"/>
          </p:cNvCxnSpPr>
          <p:nvPr/>
        </p:nvCxnSpPr>
        <p:spPr>
          <a:xfrm>
            <a:off x="7594689" y="1689422"/>
            <a:ext cx="0" cy="542400"/>
          </a:xfrm>
          <a:prstGeom prst="straightConnector1">
            <a:avLst/>
          </a:prstGeom>
          <a:noFill/>
          <a:ln cap="flat" cmpd="sng" w="9525">
            <a:solidFill>
              <a:schemeClr val="dk2"/>
            </a:solidFill>
            <a:prstDash val="solid"/>
            <a:round/>
            <a:headEnd len="med" w="med" type="none"/>
            <a:tailEnd len="med" w="med" type="stealth"/>
          </a:ln>
        </p:spPr>
      </p:cxnSp>
      <p:cxnSp>
        <p:nvCxnSpPr>
          <p:cNvPr id="826" name="Google Shape;826;p61"/>
          <p:cNvCxnSpPr>
            <a:stCxn id="820" idx="4"/>
            <a:endCxn id="821" idx="1"/>
          </p:cNvCxnSpPr>
          <p:nvPr/>
        </p:nvCxnSpPr>
        <p:spPr>
          <a:xfrm>
            <a:off x="6515725" y="2714575"/>
            <a:ext cx="360300" cy="601800"/>
          </a:xfrm>
          <a:prstGeom prst="straightConnector1">
            <a:avLst/>
          </a:prstGeom>
          <a:noFill/>
          <a:ln cap="flat" cmpd="sng" w="9525">
            <a:solidFill>
              <a:schemeClr val="dk2"/>
            </a:solidFill>
            <a:prstDash val="solid"/>
            <a:round/>
            <a:headEnd len="med" w="med" type="none"/>
            <a:tailEnd len="med" w="med" type="stealth"/>
          </a:ln>
        </p:spPr>
      </p:cxnSp>
      <p:cxnSp>
        <p:nvCxnSpPr>
          <p:cNvPr id="827" name="Google Shape;827;p61"/>
          <p:cNvCxnSpPr>
            <a:stCxn id="822" idx="4"/>
            <a:endCxn id="821" idx="7"/>
          </p:cNvCxnSpPr>
          <p:nvPr/>
        </p:nvCxnSpPr>
        <p:spPr>
          <a:xfrm flipH="1">
            <a:off x="7231389" y="2714572"/>
            <a:ext cx="363300" cy="601800"/>
          </a:xfrm>
          <a:prstGeom prst="straightConnector1">
            <a:avLst/>
          </a:prstGeom>
          <a:noFill/>
          <a:ln cap="flat" cmpd="sng" w="9525">
            <a:solidFill>
              <a:schemeClr val="dk2"/>
            </a:solidFill>
            <a:prstDash val="solid"/>
            <a:round/>
            <a:headEnd len="med" w="med" type="none"/>
            <a:tailEnd len="med" w="med" type="stealth"/>
          </a:ln>
        </p:spPr>
      </p:cxnSp>
      <p:sp>
        <p:nvSpPr>
          <p:cNvPr id="828" name="Google Shape;828;p61"/>
          <p:cNvSpPr/>
          <p:nvPr/>
        </p:nvSpPr>
        <p:spPr>
          <a:xfrm>
            <a:off x="6802501" y="4141772"/>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σ</a:t>
            </a:r>
            <a:endParaRPr sz="1800"/>
          </a:p>
        </p:txBody>
      </p:sp>
      <p:cxnSp>
        <p:nvCxnSpPr>
          <p:cNvPr id="829" name="Google Shape;829;p61"/>
          <p:cNvCxnSpPr>
            <a:stCxn id="821" idx="4"/>
            <a:endCxn id="828" idx="0"/>
          </p:cNvCxnSpPr>
          <p:nvPr/>
        </p:nvCxnSpPr>
        <p:spPr>
          <a:xfrm>
            <a:off x="7053739" y="3728422"/>
            <a:ext cx="0" cy="4134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62"/>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Back-Propagation II</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63"/>
          <p:cNvSpPr txBox="1"/>
          <p:nvPr>
            <p:ph type="ctrTitle"/>
          </p:nvPr>
        </p:nvSpPr>
        <p:spPr>
          <a:xfrm>
            <a:off x="685800" y="1371600"/>
            <a:ext cx="7772400" cy="67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Neural Network Details</a:t>
            </a:r>
            <a:endParaRPr/>
          </a:p>
        </p:txBody>
      </p:sp>
      <p:sp>
        <p:nvSpPr>
          <p:cNvPr id="841" name="Google Shape;841;p63"/>
          <p:cNvSpPr/>
          <p:nvPr/>
        </p:nvSpPr>
        <p:spPr>
          <a:xfrm>
            <a:off x="5312989" y="3105797"/>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1</a:t>
            </a:r>
            <a:endParaRPr baseline="-25000"/>
          </a:p>
        </p:txBody>
      </p:sp>
      <p:sp>
        <p:nvSpPr>
          <p:cNvPr id="842" name="Google Shape;842;p63"/>
          <p:cNvSpPr/>
          <p:nvPr/>
        </p:nvSpPr>
        <p:spPr>
          <a:xfrm>
            <a:off x="5312989" y="3933497"/>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2</a:t>
            </a:r>
            <a:endParaRPr baseline="-25000"/>
          </a:p>
        </p:txBody>
      </p:sp>
      <p:sp>
        <p:nvSpPr>
          <p:cNvPr id="843" name="Google Shape;843;p63"/>
          <p:cNvSpPr/>
          <p:nvPr/>
        </p:nvSpPr>
        <p:spPr>
          <a:xfrm>
            <a:off x="6261539" y="3105797"/>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1</a:t>
            </a:r>
            <a:endParaRPr baseline="-25000"/>
          </a:p>
        </p:txBody>
      </p:sp>
      <p:sp>
        <p:nvSpPr>
          <p:cNvPr id="844" name="Google Shape;844;p63"/>
          <p:cNvSpPr/>
          <p:nvPr/>
        </p:nvSpPr>
        <p:spPr>
          <a:xfrm>
            <a:off x="6261539" y="3933497"/>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2</a:t>
            </a:r>
            <a:endParaRPr baseline="-25000"/>
          </a:p>
        </p:txBody>
      </p:sp>
      <p:sp>
        <p:nvSpPr>
          <p:cNvPr id="845" name="Google Shape;845;p63"/>
          <p:cNvSpPr/>
          <p:nvPr/>
        </p:nvSpPr>
        <p:spPr>
          <a:xfrm>
            <a:off x="7210089" y="3539747"/>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y</a:t>
            </a:r>
            <a:r>
              <a:rPr baseline="-25000" lang="en-US"/>
              <a:t>1</a:t>
            </a:r>
            <a:endParaRPr baseline="-25000"/>
          </a:p>
        </p:txBody>
      </p:sp>
      <p:cxnSp>
        <p:nvCxnSpPr>
          <p:cNvPr id="846" name="Google Shape;846;p63"/>
          <p:cNvCxnSpPr>
            <a:stCxn id="841" idx="6"/>
            <a:endCxn id="843" idx="2"/>
          </p:cNvCxnSpPr>
          <p:nvPr/>
        </p:nvCxnSpPr>
        <p:spPr>
          <a:xfrm>
            <a:off x="5815489" y="3347147"/>
            <a:ext cx="446100" cy="0"/>
          </a:xfrm>
          <a:prstGeom prst="straightConnector1">
            <a:avLst/>
          </a:prstGeom>
          <a:noFill/>
          <a:ln cap="flat" cmpd="sng" w="9525">
            <a:solidFill>
              <a:schemeClr val="dk2"/>
            </a:solidFill>
            <a:prstDash val="solid"/>
            <a:round/>
            <a:headEnd len="med" w="med" type="none"/>
            <a:tailEnd len="med" w="med" type="none"/>
          </a:ln>
        </p:spPr>
      </p:cxnSp>
      <p:cxnSp>
        <p:nvCxnSpPr>
          <p:cNvPr id="847" name="Google Shape;847;p63"/>
          <p:cNvCxnSpPr>
            <a:stCxn id="841" idx="6"/>
            <a:endCxn id="844" idx="2"/>
          </p:cNvCxnSpPr>
          <p:nvPr/>
        </p:nvCxnSpPr>
        <p:spPr>
          <a:xfrm>
            <a:off x="5815489" y="3347147"/>
            <a:ext cx="446100" cy="827700"/>
          </a:xfrm>
          <a:prstGeom prst="straightConnector1">
            <a:avLst/>
          </a:prstGeom>
          <a:noFill/>
          <a:ln cap="flat" cmpd="sng" w="9525">
            <a:solidFill>
              <a:schemeClr val="dk2"/>
            </a:solidFill>
            <a:prstDash val="solid"/>
            <a:round/>
            <a:headEnd len="med" w="med" type="none"/>
            <a:tailEnd len="med" w="med" type="none"/>
          </a:ln>
        </p:spPr>
      </p:cxnSp>
      <p:cxnSp>
        <p:nvCxnSpPr>
          <p:cNvPr id="848" name="Google Shape;848;p63"/>
          <p:cNvCxnSpPr>
            <a:stCxn id="842" idx="6"/>
            <a:endCxn id="843" idx="2"/>
          </p:cNvCxnSpPr>
          <p:nvPr/>
        </p:nvCxnSpPr>
        <p:spPr>
          <a:xfrm flipH="1" rot="10800000">
            <a:off x="5815489" y="3347147"/>
            <a:ext cx="446100" cy="827700"/>
          </a:xfrm>
          <a:prstGeom prst="straightConnector1">
            <a:avLst/>
          </a:prstGeom>
          <a:noFill/>
          <a:ln cap="flat" cmpd="sng" w="9525">
            <a:solidFill>
              <a:schemeClr val="dk2"/>
            </a:solidFill>
            <a:prstDash val="solid"/>
            <a:round/>
            <a:headEnd len="med" w="med" type="none"/>
            <a:tailEnd len="med" w="med" type="none"/>
          </a:ln>
        </p:spPr>
      </p:cxnSp>
      <p:cxnSp>
        <p:nvCxnSpPr>
          <p:cNvPr id="849" name="Google Shape;849;p63"/>
          <p:cNvCxnSpPr>
            <a:stCxn id="842" idx="6"/>
            <a:endCxn id="844" idx="2"/>
          </p:cNvCxnSpPr>
          <p:nvPr/>
        </p:nvCxnSpPr>
        <p:spPr>
          <a:xfrm>
            <a:off x="5815489" y="4174847"/>
            <a:ext cx="446100" cy="0"/>
          </a:xfrm>
          <a:prstGeom prst="straightConnector1">
            <a:avLst/>
          </a:prstGeom>
          <a:noFill/>
          <a:ln cap="flat" cmpd="sng" w="9525">
            <a:solidFill>
              <a:schemeClr val="dk2"/>
            </a:solidFill>
            <a:prstDash val="solid"/>
            <a:round/>
            <a:headEnd len="med" w="med" type="none"/>
            <a:tailEnd len="med" w="med" type="none"/>
          </a:ln>
        </p:spPr>
      </p:cxnSp>
      <p:cxnSp>
        <p:nvCxnSpPr>
          <p:cNvPr id="850" name="Google Shape;850;p63"/>
          <p:cNvCxnSpPr>
            <a:stCxn id="843" idx="6"/>
            <a:endCxn id="845" idx="2"/>
          </p:cNvCxnSpPr>
          <p:nvPr/>
        </p:nvCxnSpPr>
        <p:spPr>
          <a:xfrm>
            <a:off x="6764039" y="3347147"/>
            <a:ext cx="446100" cy="434100"/>
          </a:xfrm>
          <a:prstGeom prst="straightConnector1">
            <a:avLst/>
          </a:prstGeom>
          <a:noFill/>
          <a:ln cap="flat" cmpd="sng" w="9525">
            <a:solidFill>
              <a:schemeClr val="dk2"/>
            </a:solidFill>
            <a:prstDash val="solid"/>
            <a:round/>
            <a:headEnd len="med" w="med" type="none"/>
            <a:tailEnd len="med" w="med" type="none"/>
          </a:ln>
        </p:spPr>
      </p:cxnSp>
      <p:cxnSp>
        <p:nvCxnSpPr>
          <p:cNvPr id="851" name="Google Shape;851;p63"/>
          <p:cNvCxnSpPr>
            <a:stCxn id="844" idx="6"/>
            <a:endCxn id="845" idx="2"/>
          </p:cNvCxnSpPr>
          <p:nvPr/>
        </p:nvCxnSpPr>
        <p:spPr>
          <a:xfrm flipH="1" rot="10800000">
            <a:off x="6764039" y="3781247"/>
            <a:ext cx="446100" cy="393600"/>
          </a:xfrm>
          <a:prstGeom prst="straightConnector1">
            <a:avLst/>
          </a:prstGeom>
          <a:noFill/>
          <a:ln cap="flat" cmpd="sng" w="9525">
            <a:solidFill>
              <a:schemeClr val="dk2"/>
            </a:solidFill>
            <a:prstDash val="solid"/>
            <a:round/>
            <a:headEnd len="med" w="med" type="none"/>
            <a:tailEnd len="med" w="med" type="none"/>
          </a:ln>
        </p:spPr>
      </p:cxnSp>
      <p:sp>
        <p:nvSpPr>
          <p:cNvPr id="852" name="Google Shape;852;p63"/>
          <p:cNvSpPr/>
          <p:nvPr/>
        </p:nvSpPr>
        <p:spPr>
          <a:xfrm>
            <a:off x="6404750" y="2509625"/>
            <a:ext cx="1271100" cy="482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Error</a:t>
            </a:r>
            <a:endParaRPr/>
          </a:p>
        </p:txBody>
      </p:sp>
      <p:sp>
        <p:nvSpPr>
          <p:cNvPr id="853" name="Google Shape;853;p63"/>
          <p:cNvSpPr/>
          <p:nvPr/>
        </p:nvSpPr>
        <p:spPr>
          <a:xfrm>
            <a:off x="5899575" y="4504600"/>
            <a:ext cx="1271100" cy="4827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Prediction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64"/>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Non-linear Functions</a:t>
            </a:r>
            <a:endParaRPr/>
          </a:p>
        </p:txBody>
      </p:sp>
      <p:sp>
        <p:nvSpPr>
          <p:cNvPr id="860" name="Google Shape;860;p64"/>
          <p:cNvSpPr txBox="1"/>
          <p:nvPr>
            <p:ph idx="1" type="body"/>
          </p:nvPr>
        </p:nvSpPr>
        <p:spPr>
          <a:xfrm>
            <a:off x="457200" y="1200150"/>
            <a:ext cx="8229600" cy="1284000"/>
          </a:xfrm>
          <a:prstGeom prst="rect">
            <a:avLst/>
          </a:prstGeom>
        </p:spPr>
        <p:txBody>
          <a:bodyPr anchorCtr="0" anchor="t" bIns="45700" lIns="91425" spcFirstLastPara="1" rIns="91425" wrap="square" tIns="45700">
            <a:noAutofit/>
          </a:bodyPr>
          <a:lstStyle/>
          <a:p>
            <a:pPr indent="0" lvl="0" marL="0" rtl="0" algn="ctr">
              <a:spcBef>
                <a:spcPts val="600"/>
              </a:spcBef>
              <a:spcAft>
                <a:spcPts val="0"/>
              </a:spcAft>
              <a:buNone/>
            </a:pPr>
            <a:r>
              <a:rPr lang="en-US" sz="2800"/>
              <a:t>If </a:t>
            </a:r>
            <a:r>
              <a:rPr i="1" lang="en-US" sz="2800"/>
              <a:t>f</a:t>
            </a:r>
            <a:r>
              <a:rPr lang="en-US" sz="2800"/>
              <a:t> is a linear function and </a:t>
            </a:r>
            <a:r>
              <a:rPr i="1" lang="en-US" sz="2800"/>
              <a:t>g</a:t>
            </a:r>
            <a:r>
              <a:rPr lang="en-US" sz="2800"/>
              <a:t> is a linear function, then their composition </a:t>
            </a:r>
            <a:r>
              <a:rPr i="1" lang="en-US" sz="2800"/>
              <a:t>f(g(x))</a:t>
            </a:r>
            <a:r>
              <a:rPr lang="en-US" sz="2800"/>
              <a:t> is a linear function</a:t>
            </a:r>
            <a:endParaRPr sz="2800"/>
          </a:p>
        </p:txBody>
      </p:sp>
      <p:sp>
        <p:nvSpPr>
          <p:cNvPr id="861" name="Google Shape;861;p64"/>
          <p:cNvSpPr/>
          <p:nvPr/>
        </p:nvSpPr>
        <p:spPr>
          <a:xfrm>
            <a:off x="3029301" y="2614472"/>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endParaRPr baseline="-25000"/>
          </a:p>
        </p:txBody>
      </p:sp>
      <p:sp>
        <p:nvSpPr>
          <p:cNvPr id="862" name="Google Shape;862;p64"/>
          <p:cNvSpPr/>
          <p:nvPr/>
        </p:nvSpPr>
        <p:spPr>
          <a:xfrm>
            <a:off x="4358851" y="2614472"/>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a:t>
            </a:r>
            <a:r>
              <a:rPr baseline="-25000" lang="en-US"/>
              <a:t>1</a:t>
            </a:r>
            <a:endParaRPr baseline="-25000"/>
          </a:p>
        </p:txBody>
      </p:sp>
      <p:sp>
        <p:nvSpPr>
          <p:cNvPr id="863" name="Google Shape;863;p64"/>
          <p:cNvSpPr/>
          <p:nvPr/>
        </p:nvSpPr>
        <p:spPr>
          <a:xfrm>
            <a:off x="5612201" y="2614472"/>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a:t>
            </a:r>
            <a:r>
              <a:rPr baseline="-25000" lang="en-US"/>
              <a:t>2</a:t>
            </a:r>
            <a:endParaRPr baseline="-25000"/>
          </a:p>
        </p:txBody>
      </p:sp>
      <p:cxnSp>
        <p:nvCxnSpPr>
          <p:cNvPr id="864" name="Google Shape;864;p64"/>
          <p:cNvCxnSpPr>
            <a:stCxn id="861" idx="6"/>
            <a:endCxn id="862" idx="2"/>
          </p:cNvCxnSpPr>
          <p:nvPr/>
        </p:nvCxnSpPr>
        <p:spPr>
          <a:xfrm>
            <a:off x="3531801" y="2855822"/>
            <a:ext cx="827100" cy="0"/>
          </a:xfrm>
          <a:prstGeom prst="straightConnector1">
            <a:avLst/>
          </a:prstGeom>
          <a:noFill/>
          <a:ln cap="flat" cmpd="sng" w="9525">
            <a:solidFill>
              <a:schemeClr val="dk2"/>
            </a:solidFill>
            <a:prstDash val="solid"/>
            <a:round/>
            <a:headEnd len="med" w="med" type="none"/>
            <a:tailEnd len="med" w="med" type="stealth"/>
          </a:ln>
        </p:spPr>
      </p:cxnSp>
      <p:cxnSp>
        <p:nvCxnSpPr>
          <p:cNvPr id="865" name="Google Shape;865;p64"/>
          <p:cNvCxnSpPr>
            <a:stCxn id="862" idx="6"/>
            <a:endCxn id="863" idx="2"/>
          </p:cNvCxnSpPr>
          <p:nvPr/>
        </p:nvCxnSpPr>
        <p:spPr>
          <a:xfrm>
            <a:off x="4861351" y="2855822"/>
            <a:ext cx="7509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65"/>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Non-linear Functions</a:t>
            </a:r>
            <a:endParaRPr/>
          </a:p>
        </p:txBody>
      </p:sp>
      <p:sp>
        <p:nvSpPr>
          <p:cNvPr id="872" name="Google Shape;872;p65"/>
          <p:cNvSpPr txBox="1"/>
          <p:nvPr>
            <p:ph idx="1" type="body"/>
          </p:nvPr>
        </p:nvSpPr>
        <p:spPr>
          <a:xfrm>
            <a:off x="457200" y="1200150"/>
            <a:ext cx="8229600" cy="1284000"/>
          </a:xfrm>
          <a:prstGeom prst="rect">
            <a:avLst/>
          </a:prstGeom>
        </p:spPr>
        <p:txBody>
          <a:bodyPr anchorCtr="0" anchor="t" bIns="45700" lIns="91425" spcFirstLastPara="1" rIns="91425" wrap="square" tIns="45700">
            <a:noAutofit/>
          </a:bodyPr>
          <a:lstStyle/>
          <a:p>
            <a:pPr indent="0" lvl="0" marL="0" rtl="0" algn="ctr">
              <a:spcBef>
                <a:spcPts val="600"/>
              </a:spcBef>
              <a:spcAft>
                <a:spcPts val="0"/>
              </a:spcAft>
              <a:buNone/>
            </a:pPr>
            <a:r>
              <a:rPr lang="en-US" sz="2800"/>
              <a:t>If </a:t>
            </a:r>
            <a:r>
              <a:rPr i="1" lang="en-US" sz="2800"/>
              <a:t>f</a:t>
            </a:r>
            <a:r>
              <a:rPr lang="en-US" sz="2800"/>
              <a:t> is a linear function and </a:t>
            </a:r>
            <a:r>
              <a:rPr i="1" lang="en-US" sz="2800"/>
              <a:t>g</a:t>
            </a:r>
            <a:r>
              <a:rPr lang="en-US" sz="2800"/>
              <a:t> is a linear function, then their composition </a:t>
            </a:r>
            <a:r>
              <a:rPr i="1" lang="en-US" sz="2800"/>
              <a:t>f(g(x))</a:t>
            </a:r>
            <a:r>
              <a:rPr lang="en-US" sz="2800"/>
              <a:t> is a linear function</a:t>
            </a:r>
            <a:endParaRPr sz="2800"/>
          </a:p>
        </p:txBody>
      </p:sp>
      <p:sp>
        <p:nvSpPr>
          <p:cNvPr id="873" name="Google Shape;873;p65"/>
          <p:cNvSpPr/>
          <p:nvPr/>
        </p:nvSpPr>
        <p:spPr>
          <a:xfrm>
            <a:off x="3029301" y="2614472"/>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endParaRPr baseline="-25000"/>
          </a:p>
        </p:txBody>
      </p:sp>
      <p:sp>
        <p:nvSpPr>
          <p:cNvPr id="874" name="Google Shape;874;p65"/>
          <p:cNvSpPr/>
          <p:nvPr/>
        </p:nvSpPr>
        <p:spPr>
          <a:xfrm>
            <a:off x="4358851" y="2614472"/>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a:t>
            </a:r>
            <a:r>
              <a:rPr baseline="-25000" lang="en-US"/>
              <a:t>1</a:t>
            </a:r>
            <a:endParaRPr baseline="-25000"/>
          </a:p>
        </p:txBody>
      </p:sp>
      <p:sp>
        <p:nvSpPr>
          <p:cNvPr id="875" name="Google Shape;875;p65"/>
          <p:cNvSpPr/>
          <p:nvPr/>
        </p:nvSpPr>
        <p:spPr>
          <a:xfrm>
            <a:off x="5612201" y="2614472"/>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a:t>
            </a:r>
            <a:r>
              <a:rPr baseline="-25000" lang="en-US"/>
              <a:t>2</a:t>
            </a:r>
            <a:endParaRPr baseline="-25000"/>
          </a:p>
        </p:txBody>
      </p:sp>
      <p:cxnSp>
        <p:nvCxnSpPr>
          <p:cNvPr id="876" name="Google Shape;876;p65"/>
          <p:cNvCxnSpPr>
            <a:stCxn id="873" idx="6"/>
            <a:endCxn id="874" idx="2"/>
          </p:cNvCxnSpPr>
          <p:nvPr/>
        </p:nvCxnSpPr>
        <p:spPr>
          <a:xfrm>
            <a:off x="3531801" y="2855822"/>
            <a:ext cx="827100" cy="0"/>
          </a:xfrm>
          <a:prstGeom prst="straightConnector1">
            <a:avLst/>
          </a:prstGeom>
          <a:noFill/>
          <a:ln cap="flat" cmpd="sng" w="9525">
            <a:solidFill>
              <a:schemeClr val="dk2"/>
            </a:solidFill>
            <a:prstDash val="solid"/>
            <a:round/>
            <a:headEnd len="med" w="med" type="none"/>
            <a:tailEnd len="med" w="med" type="stealth"/>
          </a:ln>
        </p:spPr>
      </p:cxnSp>
      <p:cxnSp>
        <p:nvCxnSpPr>
          <p:cNvPr id="877" name="Google Shape;877;p65"/>
          <p:cNvCxnSpPr>
            <a:stCxn id="874" idx="6"/>
            <a:endCxn id="875" idx="2"/>
          </p:cNvCxnSpPr>
          <p:nvPr/>
        </p:nvCxnSpPr>
        <p:spPr>
          <a:xfrm>
            <a:off x="4861351" y="2855822"/>
            <a:ext cx="750900" cy="0"/>
          </a:xfrm>
          <a:prstGeom prst="straightConnector1">
            <a:avLst/>
          </a:prstGeom>
          <a:noFill/>
          <a:ln cap="flat" cmpd="sng" w="9525">
            <a:solidFill>
              <a:schemeClr val="dk2"/>
            </a:solidFill>
            <a:prstDash val="solid"/>
            <a:round/>
            <a:headEnd len="med" w="med" type="none"/>
            <a:tailEnd len="med" w="med" type="stealth"/>
          </a:ln>
        </p:spPr>
      </p:cxnSp>
      <p:sp>
        <p:nvSpPr>
          <p:cNvPr id="878" name="Google Shape;878;p65"/>
          <p:cNvSpPr txBox="1"/>
          <p:nvPr>
            <p:ph idx="1" type="body"/>
          </p:nvPr>
        </p:nvSpPr>
        <p:spPr>
          <a:xfrm>
            <a:off x="495300" y="3520325"/>
            <a:ext cx="8229600" cy="1284000"/>
          </a:xfrm>
          <a:prstGeom prst="rect">
            <a:avLst/>
          </a:prstGeom>
        </p:spPr>
        <p:txBody>
          <a:bodyPr anchorCtr="0" anchor="t" bIns="45700" lIns="91425" spcFirstLastPara="1" rIns="91425" wrap="square" tIns="45700">
            <a:noAutofit/>
          </a:bodyPr>
          <a:lstStyle/>
          <a:p>
            <a:pPr indent="0" lvl="0" marL="0" rtl="0" algn="ctr">
              <a:spcBef>
                <a:spcPts val="600"/>
              </a:spcBef>
              <a:spcAft>
                <a:spcPts val="0"/>
              </a:spcAft>
              <a:buNone/>
            </a:pPr>
            <a:r>
              <a:rPr lang="en-US" sz="2800"/>
              <a:t>Without non-linear activations, all neural network functions could be reduced to a single layer</a:t>
            </a:r>
            <a:endParaRPr sz="28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66"/>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Non-linear Functions</a:t>
            </a:r>
            <a:endParaRPr/>
          </a:p>
        </p:txBody>
      </p:sp>
      <p:pic>
        <p:nvPicPr>
          <p:cNvPr id="885" name="Google Shape;885;p66"/>
          <p:cNvPicPr preferRelativeResize="0"/>
          <p:nvPr/>
        </p:nvPicPr>
        <p:blipFill>
          <a:blip r:embed="rId3">
            <a:alphaModFix/>
          </a:blip>
          <a:stretch>
            <a:fillRect/>
          </a:stretch>
        </p:blipFill>
        <p:spPr>
          <a:xfrm>
            <a:off x="2559950" y="969575"/>
            <a:ext cx="1837300" cy="1171275"/>
          </a:xfrm>
          <a:prstGeom prst="rect">
            <a:avLst/>
          </a:prstGeom>
          <a:noFill/>
          <a:ln>
            <a:noFill/>
          </a:ln>
        </p:spPr>
      </p:pic>
      <p:pic>
        <p:nvPicPr>
          <p:cNvPr id="886" name="Google Shape;886;p66"/>
          <p:cNvPicPr preferRelativeResize="0"/>
          <p:nvPr/>
        </p:nvPicPr>
        <p:blipFill>
          <a:blip r:embed="rId4">
            <a:alphaModFix/>
          </a:blip>
          <a:stretch>
            <a:fillRect/>
          </a:stretch>
        </p:blipFill>
        <p:spPr>
          <a:xfrm>
            <a:off x="2660015" y="2381950"/>
            <a:ext cx="1855485" cy="1171275"/>
          </a:xfrm>
          <a:prstGeom prst="rect">
            <a:avLst/>
          </a:prstGeom>
          <a:noFill/>
          <a:ln>
            <a:noFill/>
          </a:ln>
        </p:spPr>
      </p:pic>
      <p:pic>
        <p:nvPicPr>
          <p:cNvPr id="887" name="Google Shape;887;p66"/>
          <p:cNvPicPr preferRelativeResize="0"/>
          <p:nvPr/>
        </p:nvPicPr>
        <p:blipFill>
          <a:blip r:embed="rId5">
            <a:alphaModFix/>
          </a:blip>
          <a:stretch>
            <a:fillRect/>
          </a:stretch>
        </p:blipFill>
        <p:spPr>
          <a:xfrm>
            <a:off x="2720460" y="3794325"/>
            <a:ext cx="1734602" cy="1171275"/>
          </a:xfrm>
          <a:prstGeom prst="rect">
            <a:avLst/>
          </a:prstGeom>
          <a:noFill/>
          <a:ln>
            <a:noFill/>
          </a:ln>
        </p:spPr>
      </p:pic>
      <p:sp>
        <p:nvSpPr>
          <p:cNvPr id="888" name="Google Shape;888;p66"/>
          <p:cNvSpPr txBox="1"/>
          <p:nvPr/>
        </p:nvSpPr>
        <p:spPr>
          <a:xfrm>
            <a:off x="739000" y="1244150"/>
            <a:ext cx="135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Sigmoid</a:t>
            </a:r>
            <a:endParaRPr sz="1800"/>
          </a:p>
        </p:txBody>
      </p:sp>
      <p:sp>
        <p:nvSpPr>
          <p:cNvPr id="889" name="Google Shape;889;p66"/>
          <p:cNvSpPr txBox="1"/>
          <p:nvPr/>
        </p:nvSpPr>
        <p:spPr>
          <a:xfrm>
            <a:off x="852000" y="2736738"/>
            <a:ext cx="135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Tanh</a:t>
            </a:r>
            <a:endParaRPr sz="1800"/>
          </a:p>
        </p:txBody>
      </p:sp>
      <p:sp>
        <p:nvSpPr>
          <p:cNvPr id="890" name="Google Shape;890;p66"/>
          <p:cNvSpPr txBox="1"/>
          <p:nvPr/>
        </p:nvSpPr>
        <p:spPr>
          <a:xfrm>
            <a:off x="852000" y="4149100"/>
            <a:ext cx="135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ReLU</a:t>
            </a:r>
            <a:endParaRPr sz="1800"/>
          </a:p>
        </p:txBody>
      </p:sp>
      <p:pic>
        <p:nvPicPr>
          <p:cNvPr id="891" name="Google Shape;891;p66"/>
          <p:cNvPicPr preferRelativeResize="0"/>
          <p:nvPr/>
        </p:nvPicPr>
        <p:blipFill>
          <a:blip r:embed="rId6">
            <a:alphaModFix/>
          </a:blip>
          <a:stretch>
            <a:fillRect/>
          </a:stretch>
        </p:blipFill>
        <p:spPr>
          <a:xfrm>
            <a:off x="5455450" y="1214600"/>
            <a:ext cx="1650850" cy="637825"/>
          </a:xfrm>
          <a:prstGeom prst="rect">
            <a:avLst/>
          </a:prstGeom>
          <a:noFill/>
          <a:ln>
            <a:noFill/>
          </a:ln>
        </p:spPr>
      </p:pic>
      <p:pic>
        <p:nvPicPr>
          <p:cNvPr id="892" name="Google Shape;892;p66"/>
          <p:cNvPicPr preferRelativeResize="0"/>
          <p:nvPr/>
        </p:nvPicPr>
        <p:blipFill>
          <a:blip r:embed="rId7">
            <a:alphaModFix/>
          </a:blip>
          <a:stretch>
            <a:fillRect/>
          </a:stretch>
        </p:blipFill>
        <p:spPr>
          <a:xfrm>
            <a:off x="5421925" y="2737100"/>
            <a:ext cx="2158000" cy="353575"/>
          </a:xfrm>
          <a:prstGeom prst="rect">
            <a:avLst/>
          </a:prstGeom>
          <a:noFill/>
          <a:ln>
            <a:noFill/>
          </a:ln>
        </p:spPr>
      </p:pic>
      <p:pic>
        <p:nvPicPr>
          <p:cNvPr id="893" name="Google Shape;893;p66"/>
          <p:cNvPicPr preferRelativeResize="0"/>
          <p:nvPr/>
        </p:nvPicPr>
        <p:blipFill>
          <a:blip r:embed="rId8">
            <a:alphaModFix/>
          </a:blip>
          <a:stretch>
            <a:fillRect/>
          </a:stretch>
        </p:blipFill>
        <p:spPr>
          <a:xfrm>
            <a:off x="5453025" y="4280150"/>
            <a:ext cx="2006025" cy="3134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67"/>
          <p:cNvSpPr txBox="1"/>
          <p:nvPr>
            <p:ph idx="1" type="body"/>
          </p:nvPr>
        </p:nvSpPr>
        <p:spPr>
          <a:xfrm>
            <a:off x="457200" y="1200150"/>
            <a:ext cx="4627200" cy="3394500"/>
          </a:xfrm>
          <a:prstGeom prst="rect">
            <a:avLst/>
          </a:prstGeom>
        </p:spPr>
        <p:txBody>
          <a:bodyPr anchorCtr="0" anchor="t" bIns="45700" lIns="91425" spcFirstLastPara="1" rIns="91425" wrap="square" tIns="45700">
            <a:noAutofit/>
          </a:bodyPr>
          <a:lstStyle/>
          <a:p>
            <a:pPr indent="-393700" lvl="0" marL="457200" rtl="0" algn="l">
              <a:lnSpc>
                <a:spcPct val="150000"/>
              </a:lnSpc>
              <a:spcBef>
                <a:spcPts val="600"/>
              </a:spcBef>
              <a:spcAft>
                <a:spcPts val="0"/>
              </a:spcAft>
              <a:buSzPts val="2600"/>
              <a:buChar char="•"/>
            </a:pPr>
            <a:r>
              <a:rPr lang="en-US" sz="2600"/>
              <a:t>SGD</a:t>
            </a:r>
            <a:endParaRPr sz="2600"/>
          </a:p>
          <a:p>
            <a:pPr indent="0" lvl="0" marL="457200" rtl="0" algn="l">
              <a:lnSpc>
                <a:spcPct val="150000"/>
              </a:lnSpc>
              <a:spcBef>
                <a:spcPts val="600"/>
              </a:spcBef>
              <a:spcAft>
                <a:spcPts val="0"/>
              </a:spcAft>
              <a:buNone/>
            </a:pPr>
            <a:r>
              <a:t/>
            </a:r>
            <a:endParaRPr sz="2600"/>
          </a:p>
        </p:txBody>
      </p:sp>
      <p:sp>
        <p:nvSpPr>
          <p:cNvPr id="900" name="Google Shape;900;p67"/>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Optimizers</a:t>
            </a:r>
            <a:endParaRPr/>
          </a:p>
        </p:txBody>
      </p:sp>
      <p:pic>
        <p:nvPicPr>
          <p:cNvPr id="901" name="Google Shape;901;p67"/>
          <p:cNvPicPr preferRelativeResize="0"/>
          <p:nvPr/>
        </p:nvPicPr>
        <p:blipFill>
          <a:blip r:embed="rId3">
            <a:alphaModFix/>
          </a:blip>
          <a:stretch>
            <a:fillRect/>
          </a:stretch>
        </p:blipFill>
        <p:spPr>
          <a:xfrm>
            <a:off x="4932000" y="1109475"/>
            <a:ext cx="3754800" cy="3386682"/>
          </a:xfrm>
          <a:prstGeom prst="rect">
            <a:avLst/>
          </a:prstGeom>
          <a:noFill/>
          <a:ln>
            <a:noFill/>
          </a:ln>
        </p:spPr>
      </p:pic>
      <p:sp>
        <p:nvSpPr>
          <p:cNvPr id="902" name="Google Shape;902;p67"/>
          <p:cNvSpPr txBox="1"/>
          <p:nvPr/>
        </p:nvSpPr>
        <p:spPr>
          <a:xfrm>
            <a:off x="9360775" y="4594650"/>
            <a:ext cx="97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68"/>
          <p:cNvSpPr txBox="1"/>
          <p:nvPr>
            <p:ph idx="1" type="body"/>
          </p:nvPr>
        </p:nvSpPr>
        <p:spPr>
          <a:xfrm>
            <a:off x="457200" y="1200150"/>
            <a:ext cx="4627200" cy="3394500"/>
          </a:xfrm>
          <a:prstGeom prst="rect">
            <a:avLst/>
          </a:prstGeom>
        </p:spPr>
        <p:txBody>
          <a:bodyPr anchorCtr="0" anchor="t" bIns="45700" lIns="91425" spcFirstLastPara="1" rIns="91425" wrap="square" tIns="45700">
            <a:noAutofit/>
          </a:bodyPr>
          <a:lstStyle/>
          <a:p>
            <a:pPr indent="-393700" lvl="0" marL="457200" rtl="0" algn="l">
              <a:lnSpc>
                <a:spcPct val="150000"/>
              </a:lnSpc>
              <a:spcBef>
                <a:spcPts val="600"/>
              </a:spcBef>
              <a:spcAft>
                <a:spcPts val="0"/>
              </a:spcAft>
              <a:buSzPts val="2600"/>
              <a:buChar char="•"/>
            </a:pPr>
            <a:r>
              <a:rPr lang="en-US" sz="2600"/>
              <a:t>SGD</a:t>
            </a:r>
            <a:endParaRPr sz="2600"/>
          </a:p>
          <a:p>
            <a:pPr indent="-393700" lvl="0" marL="457200" rtl="0" algn="l">
              <a:lnSpc>
                <a:spcPct val="150000"/>
              </a:lnSpc>
              <a:spcBef>
                <a:spcPts val="0"/>
              </a:spcBef>
              <a:spcAft>
                <a:spcPts val="0"/>
              </a:spcAft>
              <a:buSzPts val="2600"/>
              <a:buChar char="•"/>
            </a:pPr>
            <a:r>
              <a:rPr lang="en-US" sz="2600"/>
              <a:t>Learning Rate schedules</a:t>
            </a:r>
            <a:endParaRPr sz="2600"/>
          </a:p>
          <a:p>
            <a:pPr indent="0" lvl="0" marL="457200" rtl="0" algn="l">
              <a:lnSpc>
                <a:spcPct val="150000"/>
              </a:lnSpc>
              <a:spcBef>
                <a:spcPts val="600"/>
              </a:spcBef>
              <a:spcAft>
                <a:spcPts val="0"/>
              </a:spcAft>
              <a:buNone/>
            </a:pPr>
            <a:r>
              <a:t/>
            </a:r>
            <a:endParaRPr sz="2600"/>
          </a:p>
        </p:txBody>
      </p:sp>
      <p:sp>
        <p:nvSpPr>
          <p:cNvPr id="909" name="Google Shape;909;p68"/>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Optimizers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69"/>
          <p:cNvSpPr txBox="1"/>
          <p:nvPr>
            <p:ph idx="1" type="body"/>
          </p:nvPr>
        </p:nvSpPr>
        <p:spPr>
          <a:xfrm>
            <a:off x="457200" y="1200150"/>
            <a:ext cx="4627200" cy="3394500"/>
          </a:xfrm>
          <a:prstGeom prst="rect">
            <a:avLst/>
          </a:prstGeom>
        </p:spPr>
        <p:txBody>
          <a:bodyPr anchorCtr="0" anchor="t" bIns="45700" lIns="91425" spcFirstLastPara="1" rIns="91425" wrap="square" tIns="45700">
            <a:noAutofit/>
          </a:bodyPr>
          <a:lstStyle/>
          <a:p>
            <a:pPr indent="-393700" lvl="0" marL="457200" rtl="0" algn="l">
              <a:lnSpc>
                <a:spcPct val="150000"/>
              </a:lnSpc>
              <a:spcBef>
                <a:spcPts val="600"/>
              </a:spcBef>
              <a:spcAft>
                <a:spcPts val="0"/>
              </a:spcAft>
              <a:buSzPts val="2600"/>
              <a:buChar char="•"/>
            </a:pPr>
            <a:r>
              <a:rPr lang="en-US" sz="2600"/>
              <a:t>SGD</a:t>
            </a:r>
            <a:endParaRPr sz="2600"/>
          </a:p>
          <a:p>
            <a:pPr indent="-393700" lvl="0" marL="457200" rtl="0" algn="l">
              <a:lnSpc>
                <a:spcPct val="150000"/>
              </a:lnSpc>
              <a:spcBef>
                <a:spcPts val="0"/>
              </a:spcBef>
              <a:spcAft>
                <a:spcPts val="0"/>
              </a:spcAft>
              <a:buSzPts val="2600"/>
              <a:buChar char="•"/>
            </a:pPr>
            <a:r>
              <a:rPr lang="en-US" sz="2600"/>
              <a:t>Learning Rate schedules</a:t>
            </a:r>
            <a:endParaRPr sz="2600"/>
          </a:p>
          <a:p>
            <a:pPr indent="-393700" lvl="0" marL="457200" rtl="0" algn="l">
              <a:lnSpc>
                <a:spcPct val="150000"/>
              </a:lnSpc>
              <a:spcBef>
                <a:spcPts val="0"/>
              </a:spcBef>
              <a:spcAft>
                <a:spcPts val="0"/>
              </a:spcAft>
              <a:buSzPts val="2600"/>
              <a:buChar char="•"/>
            </a:pPr>
            <a:r>
              <a:rPr lang="en-US" sz="2600"/>
              <a:t>Momentum</a:t>
            </a:r>
            <a:endParaRPr sz="2600"/>
          </a:p>
          <a:p>
            <a:pPr indent="0" lvl="0" marL="457200" rtl="0" algn="l">
              <a:lnSpc>
                <a:spcPct val="150000"/>
              </a:lnSpc>
              <a:spcBef>
                <a:spcPts val="600"/>
              </a:spcBef>
              <a:spcAft>
                <a:spcPts val="0"/>
              </a:spcAft>
              <a:buNone/>
            </a:pPr>
            <a:r>
              <a:t/>
            </a:r>
            <a:endParaRPr sz="2600"/>
          </a:p>
        </p:txBody>
      </p:sp>
      <p:sp>
        <p:nvSpPr>
          <p:cNvPr id="916" name="Google Shape;916;p69"/>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Optimizers</a:t>
            </a:r>
            <a:endParaRPr/>
          </a:p>
        </p:txBody>
      </p:sp>
      <p:pic>
        <p:nvPicPr>
          <p:cNvPr id="917" name="Google Shape;917;p69"/>
          <p:cNvPicPr preferRelativeResize="0"/>
          <p:nvPr/>
        </p:nvPicPr>
        <p:blipFill>
          <a:blip r:embed="rId3">
            <a:alphaModFix/>
          </a:blip>
          <a:stretch>
            <a:fillRect/>
          </a:stretch>
        </p:blipFill>
        <p:spPr>
          <a:xfrm>
            <a:off x="4986800" y="1753925"/>
            <a:ext cx="4004802" cy="3103724"/>
          </a:xfrm>
          <a:prstGeom prst="rect">
            <a:avLst/>
          </a:prstGeom>
          <a:noFill/>
          <a:ln>
            <a:noFill/>
          </a:ln>
        </p:spPr>
      </p:pic>
      <p:sp>
        <p:nvSpPr>
          <p:cNvPr id="918" name="Google Shape;918;p69"/>
          <p:cNvSpPr txBox="1"/>
          <p:nvPr/>
        </p:nvSpPr>
        <p:spPr>
          <a:xfrm>
            <a:off x="9419900" y="4457450"/>
            <a:ext cx="8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6"/>
          <p:cNvPicPr preferRelativeResize="0"/>
          <p:nvPr/>
        </p:nvPicPr>
        <p:blipFill>
          <a:blip r:embed="rId3">
            <a:alphaModFix/>
          </a:blip>
          <a:stretch>
            <a:fillRect/>
          </a:stretch>
        </p:blipFill>
        <p:spPr>
          <a:xfrm>
            <a:off x="1684800" y="1605275"/>
            <a:ext cx="1429050" cy="1043211"/>
          </a:xfrm>
          <a:prstGeom prst="rect">
            <a:avLst/>
          </a:prstGeom>
          <a:noFill/>
          <a:ln>
            <a:noFill/>
          </a:ln>
        </p:spPr>
      </p:pic>
      <p:sp>
        <p:nvSpPr>
          <p:cNvPr id="112" name="Google Shape;112;p16"/>
          <p:cNvSpPr txBox="1"/>
          <p:nvPr/>
        </p:nvSpPr>
        <p:spPr>
          <a:xfrm>
            <a:off x="1646425" y="1112675"/>
            <a:ext cx="150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AND</a:t>
            </a:r>
            <a:endParaRPr b="1" sz="2000"/>
          </a:p>
        </p:txBody>
      </p:sp>
      <p:pic>
        <p:nvPicPr>
          <p:cNvPr id="113" name="Google Shape;113;p16"/>
          <p:cNvPicPr preferRelativeResize="0"/>
          <p:nvPr/>
        </p:nvPicPr>
        <p:blipFill>
          <a:blip r:embed="rId4">
            <a:alphaModFix/>
          </a:blip>
          <a:stretch>
            <a:fillRect/>
          </a:stretch>
        </p:blipFill>
        <p:spPr>
          <a:xfrm>
            <a:off x="3627875" y="1605276"/>
            <a:ext cx="1429050" cy="1043211"/>
          </a:xfrm>
          <a:prstGeom prst="rect">
            <a:avLst/>
          </a:prstGeom>
          <a:noFill/>
          <a:ln>
            <a:noFill/>
          </a:ln>
        </p:spPr>
      </p:pic>
      <p:sp>
        <p:nvSpPr>
          <p:cNvPr id="114" name="Google Shape;114;p16"/>
          <p:cNvSpPr txBox="1"/>
          <p:nvPr/>
        </p:nvSpPr>
        <p:spPr>
          <a:xfrm>
            <a:off x="3589500" y="1112675"/>
            <a:ext cx="150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OR</a:t>
            </a:r>
            <a:endParaRPr b="1" sz="2000"/>
          </a:p>
        </p:txBody>
      </p:sp>
      <p:graphicFrame>
        <p:nvGraphicFramePr>
          <p:cNvPr id="115" name="Google Shape;115;p16"/>
          <p:cNvGraphicFramePr/>
          <p:nvPr/>
        </p:nvGraphicFramePr>
        <p:xfrm>
          <a:off x="1684788" y="2924500"/>
          <a:ext cx="3000000" cy="3000000"/>
        </p:xfrm>
        <a:graphic>
          <a:graphicData uri="http://schemas.openxmlformats.org/drawingml/2006/table">
            <a:tbl>
              <a:tblPr>
                <a:noFill/>
                <a:tableStyleId>{401D73E5-9CC4-48AA-A751-8C3B44302CCD}</a:tableStyleId>
              </a:tblPr>
              <a:tblGrid>
                <a:gridCol w="476350"/>
                <a:gridCol w="476350"/>
                <a:gridCol w="476350"/>
              </a:tblGrid>
              <a:tr h="332150">
                <a:tc>
                  <a:txBody>
                    <a:bodyPr/>
                    <a:lstStyle/>
                    <a:p>
                      <a:pPr indent="0" lvl="0" marL="0" rtl="0" algn="ctr">
                        <a:spcBef>
                          <a:spcPts val="0"/>
                        </a:spcBef>
                        <a:spcAft>
                          <a:spcPts val="0"/>
                        </a:spcAft>
                        <a:buNone/>
                      </a:pPr>
                      <a:r>
                        <a:rPr b="1" lang="en-US"/>
                        <a:t>x</a:t>
                      </a:r>
                      <a:r>
                        <a:rPr b="1" baseline="-25000" lang="en-US"/>
                        <a:t>1</a:t>
                      </a:r>
                      <a:endParaRPr b="1" baseline="-25000"/>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x</a:t>
                      </a:r>
                      <a:r>
                        <a:rPr b="1" baseline="-25000" lang="en-US"/>
                        <a:t>2</a:t>
                      </a:r>
                      <a:endParaRPr b="1" baseline="-25000"/>
                    </a:p>
                  </a:txBody>
                  <a:tcPr marT="91425" marB="91425" marR="91425" marL="91425">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y</a:t>
                      </a:r>
                      <a:endParaRPr b="1"/>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solidFill>
                      <a:srgbClr val="D9EAD3"/>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lnB cap="flat" cmpd="sng" w="9525">
                      <a:solidFill>
                        <a:srgbClr val="434343"/>
                      </a:solidFill>
                      <a:prstDash val="solid"/>
                      <a:round/>
                      <a:headEnd len="sm" w="sm" type="none"/>
                      <a:tailEnd len="sm" w="sm" type="none"/>
                    </a:lnB>
                    <a:solidFill>
                      <a:srgbClr val="D9EAD3"/>
                    </a:solidFill>
                  </a:tcPr>
                </a:tc>
              </a:tr>
            </a:tbl>
          </a:graphicData>
        </a:graphic>
      </p:graphicFrame>
      <p:graphicFrame>
        <p:nvGraphicFramePr>
          <p:cNvPr id="116" name="Google Shape;116;p16"/>
          <p:cNvGraphicFramePr/>
          <p:nvPr/>
        </p:nvGraphicFramePr>
        <p:xfrm>
          <a:off x="3627875" y="2924500"/>
          <a:ext cx="3000000" cy="3000000"/>
        </p:xfrm>
        <a:graphic>
          <a:graphicData uri="http://schemas.openxmlformats.org/drawingml/2006/table">
            <a:tbl>
              <a:tblPr>
                <a:noFill/>
                <a:tableStyleId>{401D73E5-9CC4-48AA-A751-8C3B44302CCD}</a:tableStyleId>
              </a:tblPr>
              <a:tblGrid>
                <a:gridCol w="476350"/>
                <a:gridCol w="476350"/>
                <a:gridCol w="476350"/>
              </a:tblGrid>
              <a:tr h="332150">
                <a:tc>
                  <a:txBody>
                    <a:bodyPr/>
                    <a:lstStyle/>
                    <a:p>
                      <a:pPr indent="0" lvl="0" marL="0" rtl="0" algn="ctr">
                        <a:spcBef>
                          <a:spcPts val="0"/>
                        </a:spcBef>
                        <a:spcAft>
                          <a:spcPts val="0"/>
                        </a:spcAft>
                        <a:buNone/>
                      </a:pPr>
                      <a:r>
                        <a:rPr b="1" lang="en-US"/>
                        <a:t>x</a:t>
                      </a:r>
                      <a:r>
                        <a:rPr b="1" baseline="-25000" lang="en-US"/>
                        <a:t>1</a:t>
                      </a:r>
                      <a:endParaRPr b="1" baseline="-25000"/>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x</a:t>
                      </a:r>
                      <a:r>
                        <a:rPr b="1" baseline="-25000" lang="en-US"/>
                        <a:t>2</a:t>
                      </a:r>
                      <a:endParaRPr b="1" baseline="-25000"/>
                    </a:p>
                  </a:txBody>
                  <a:tcPr marT="91425" marB="91425" marR="91425" marL="91425">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y</a:t>
                      </a:r>
                      <a:endParaRPr b="1"/>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solidFill>
                      <a:srgbClr val="D9EAD3"/>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lnB cap="flat" cmpd="sng" w="9525">
                      <a:solidFill>
                        <a:srgbClr val="434343"/>
                      </a:solidFill>
                      <a:prstDash val="solid"/>
                      <a:round/>
                      <a:headEnd len="sm" w="sm" type="none"/>
                      <a:tailEnd len="sm" w="sm" type="none"/>
                    </a:lnB>
                    <a:solidFill>
                      <a:srgbClr val="D9EAD3"/>
                    </a:solidFill>
                  </a:tcPr>
                </a:tc>
              </a:tr>
            </a:tbl>
          </a:graphicData>
        </a:graphic>
      </p:graphicFrame>
      <p:sp>
        <p:nvSpPr>
          <p:cNvPr id="117" name="Google Shape;117;p16"/>
          <p:cNvSpPr txBox="1"/>
          <p:nvPr/>
        </p:nvSpPr>
        <p:spPr>
          <a:xfrm>
            <a:off x="-26725" y="1112675"/>
            <a:ext cx="150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NOT</a:t>
            </a:r>
            <a:endParaRPr b="1" sz="2000"/>
          </a:p>
        </p:txBody>
      </p:sp>
      <p:graphicFrame>
        <p:nvGraphicFramePr>
          <p:cNvPr id="118" name="Google Shape;118;p16"/>
          <p:cNvGraphicFramePr/>
          <p:nvPr/>
        </p:nvGraphicFramePr>
        <p:xfrm>
          <a:off x="249825" y="1605275"/>
          <a:ext cx="3000000" cy="3000000"/>
        </p:xfrm>
        <a:graphic>
          <a:graphicData uri="http://schemas.openxmlformats.org/drawingml/2006/table">
            <a:tbl>
              <a:tblPr>
                <a:noFill/>
                <a:tableStyleId>{401D73E5-9CC4-48AA-A751-8C3B44302CCD}</a:tableStyleId>
              </a:tblPr>
              <a:tblGrid>
                <a:gridCol w="476350"/>
                <a:gridCol w="476350"/>
              </a:tblGrid>
              <a:tr h="332150">
                <a:tc>
                  <a:txBody>
                    <a:bodyPr/>
                    <a:lstStyle/>
                    <a:p>
                      <a:pPr indent="0" lvl="0" marL="0" rtl="0" algn="ctr">
                        <a:spcBef>
                          <a:spcPts val="0"/>
                        </a:spcBef>
                        <a:spcAft>
                          <a:spcPts val="0"/>
                        </a:spcAft>
                        <a:buNone/>
                      </a:pPr>
                      <a:r>
                        <a:rPr b="1" lang="en-US"/>
                        <a:t>x</a:t>
                      </a:r>
                      <a:endParaRPr b="1" baseline="-25000"/>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y</a:t>
                      </a:r>
                      <a:endParaRPr b="1"/>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bl>
          </a:graphicData>
        </a:graphic>
      </p:graphicFrame>
      <p:pic>
        <p:nvPicPr>
          <p:cNvPr id="119" name="Google Shape;119;p16"/>
          <p:cNvPicPr preferRelativeResize="0"/>
          <p:nvPr/>
        </p:nvPicPr>
        <p:blipFill>
          <a:blip r:embed="rId5">
            <a:alphaModFix/>
          </a:blip>
          <a:stretch>
            <a:fillRect/>
          </a:stretch>
        </p:blipFill>
        <p:spPr>
          <a:xfrm>
            <a:off x="5608625" y="1605268"/>
            <a:ext cx="1429050" cy="1043207"/>
          </a:xfrm>
          <a:prstGeom prst="rect">
            <a:avLst/>
          </a:prstGeom>
          <a:noFill/>
          <a:ln>
            <a:noFill/>
          </a:ln>
        </p:spPr>
      </p:pic>
      <p:graphicFrame>
        <p:nvGraphicFramePr>
          <p:cNvPr id="120" name="Google Shape;120;p16"/>
          <p:cNvGraphicFramePr/>
          <p:nvPr/>
        </p:nvGraphicFramePr>
        <p:xfrm>
          <a:off x="5570950" y="2924500"/>
          <a:ext cx="3000000" cy="3000000"/>
        </p:xfrm>
        <a:graphic>
          <a:graphicData uri="http://schemas.openxmlformats.org/drawingml/2006/table">
            <a:tbl>
              <a:tblPr>
                <a:noFill/>
                <a:tableStyleId>{401D73E5-9CC4-48AA-A751-8C3B44302CCD}</a:tableStyleId>
              </a:tblPr>
              <a:tblGrid>
                <a:gridCol w="476350"/>
                <a:gridCol w="476350"/>
                <a:gridCol w="476350"/>
              </a:tblGrid>
              <a:tr h="332150">
                <a:tc>
                  <a:txBody>
                    <a:bodyPr/>
                    <a:lstStyle/>
                    <a:p>
                      <a:pPr indent="0" lvl="0" marL="0" rtl="0" algn="ctr">
                        <a:spcBef>
                          <a:spcPts val="0"/>
                        </a:spcBef>
                        <a:spcAft>
                          <a:spcPts val="0"/>
                        </a:spcAft>
                        <a:buNone/>
                      </a:pPr>
                      <a:r>
                        <a:rPr b="1" lang="en-US"/>
                        <a:t>x</a:t>
                      </a:r>
                      <a:r>
                        <a:rPr b="1" baseline="-25000" lang="en-US"/>
                        <a:t>1</a:t>
                      </a:r>
                      <a:endParaRPr b="1" baseline="-25000"/>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x</a:t>
                      </a:r>
                      <a:r>
                        <a:rPr b="1" baseline="-25000" lang="en-US"/>
                        <a:t>2</a:t>
                      </a:r>
                      <a:endParaRPr b="1" baseline="-25000"/>
                    </a:p>
                  </a:txBody>
                  <a:tcPr marT="91425" marB="91425" marR="91425" marL="91425">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y</a:t>
                      </a:r>
                      <a:endParaRPr b="1"/>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solidFill>
                      <a:srgbClr val="D9EAD3"/>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lnB cap="flat" cmpd="sng" w="9525">
                      <a:solidFill>
                        <a:srgbClr val="434343"/>
                      </a:solidFill>
                      <a:prstDash val="solid"/>
                      <a:round/>
                      <a:headEnd len="sm" w="sm" type="none"/>
                      <a:tailEnd len="sm" w="sm" type="none"/>
                    </a:lnB>
                    <a:solidFill>
                      <a:srgbClr val="D9EAD3"/>
                    </a:solidFill>
                  </a:tcPr>
                </a:tc>
              </a:tr>
            </a:tbl>
          </a:graphicData>
        </a:graphic>
      </p:graphicFrame>
      <p:sp>
        <p:nvSpPr>
          <p:cNvPr id="121" name="Google Shape;121;p16"/>
          <p:cNvSpPr txBox="1"/>
          <p:nvPr/>
        </p:nvSpPr>
        <p:spPr>
          <a:xfrm>
            <a:off x="5532575" y="1112675"/>
            <a:ext cx="150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NAND</a:t>
            </a:r>
            <a:endParaRPr b="1" sz="2000"/>
          </a:p>
        </p:txBody>
      </p:sp>
      <p:sp>
        <p:nvSpPr>
          <p:cNvPr id="122" name="Google Shape;122;p16"/>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000"/>
              <a:t>Logical Operators</a:t>
            </a:r>
            <a:endParaRPr sz="4000"/>
          </a:p>
        </p:txBody>
      </p:sp>
      <p:pic>
        <p:nvPicPr>
          <p:cNvPr id="123" name="Google Shape;123;p16"/>
          <p:cNvPicPr preferRelativeResize="0"/>
          <p:nvPr/>
        </p:nvPicPr>
        <p:blipFill>
          <a:blip r:embed="rId6">
            <a:alphaModFix/>
          </a:blip>
          <a:stretch>
            <a:fillRect/>
          </a:stretch>
        </p:blipFill>
        <p:spPr>
          <a:xfrm>
            <a:off x="7488890" y="1605269"/>
            <a:ext cx="1429050" cy="1043206"/>
          </a:xfrm>
          <a:prstGeom prst="rect">
            <a:avLst/>
          </a:prstGeom>
          <a:noFill/>
          <a:ln>
            <a:noFill/>
          </a:ln>
        </p:spPr>
      </p:pic>
      <p:sp>
        <p:nvSpPr>
          <p:cNvPr id="124" name="Google Shape;124;p16"/>
          <p:cNvSpPr txBox="1"/>
          <p:nvPr/>
        </p:nvSpPr>
        <p:spPr>
          <a:xfrm>
            <a:off x="7450865" y="1112675"/>
            <a:ext cx="150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XOR</a:t>
            </a:r>
            <a:endParaRPr b="1" sz="2000"/>
          </a:p>
        </p:txBody>
      </p:sp>
      <p:graphicFrame>
        <p:nvGraphicFramePr>
          <p:cNvPr id="125" name="Google Shape;125;p16"/>
          <p:cNvGraphicFramePr/>
          <p:nvPr/>
        </p:nvGraphicFramePr>
        <p:xfrm>
          <a:off x="7488900" y="2924500"/>
          <a:ext cx="3000000" cy="3000000"/>
        </p:xfrm>
        <a:graphic>
          <a:graphicData uri="http://schemas.openxmlformats.org/drawingml/2006/table">
            <a:tbl>
              <a:tblPr>
                <a:noFill/>
                <a:tableStyleId>{401D73E5-9CC4-48AA-A751-8C3B44302CCD}</a:tableStyleId>
              </a:tblPr>
              <a:tblGrid>
                <a:gridCol w="476350"/>
                <a:gridCol w="476350"/>
                <a:gridCol w="476350"/>
              </a:tblGrid>
              <a:tr h="332150">
                <a:tc>
                  <a:txBody>
                    <a:bodyPr/>
                    <a:lstStyle/>
                    <a:p>
                      <a:pPr indent="0" lvl="0" marL="0" rtl="0" algn="ctr">
                        <a:spcBef>
                          <a:spcPts val="0"/>
                        </a:spcBef>
                        <a:spcAft>
                          <a:spcPts val="0"/>
                        </a:spcAft>
                        <a:buNone/>
                      </a:pPr>
                      <a:r>
                        <a:rPr b="1" lang="en-US"/>
                        <a:t>x</a:t>
                      </a:r>
                      <a:r>
                        <a:rPr b="1" baseline="-25000" lang="en-US"/>
                        <a:t>1</a:t>
                      </a:r>
                      <a:endParaRPr b="1" baseline="-25000"/>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x</a:t>
                      </a:r>
                      <a:r>
                        <a:rPr b="1" baseline="-25000" lang="en-US"/>
                        <a:t>2</a:t>
                      </a:r>
                      <a:endParaRPr b="1" baseline="-25000"/>
                    </a:p>
                  </a:txBody>
                  <a:tcPr marT="91425" marB="91425" marR="91425" marL="91425">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y</a:t>
                      </a:r>
                      <a:endParaRPr b="1"/>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solidFill>
                      <a:srgbClr val="D9EAD3"/>
                    </a:solidFill>
                  </a:tcPr>
                </a:tc>
              </a:tr>
              <a:tr h="33215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3215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lnB cap="flat" cmpd="sng" w="9525">
                      <a:solidFill>
                        <a:srgbClr val="434343"/>
                      </a:solidFill>
                      <a:prstDash val="solid"/>
                      <a:round/>
                      <a:headEnd len="sm" w="sm" type="none"/>
                      <a:tailEnd len="sm" w="sm" type="none"/>
                    </a:lnB>
                    <a:solidFill>
                      <a:srgbClr val="D9EAD3"/>
                    </a:solidFill>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70"/>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Optimizers</a:t>
            </a:r>
            <a:endParaRPr/>
          </a:p>
        </p:txBody>
      </p:sp>
      <p:sp>
        <p:nvSpPr>
          <p:cNvPr id="925" name="Google Shape;925;p70"/>
          <p:cNvSpPr txBox="1"/>
          <p:nvPr>
            <p:ph idx="1" type="body"/>
          </p:nvPr>
        </p:nvSpPr>
        <p:spPr>
          <a:xfrm>
            <a:off x="457200" y="1200150"/>
            <a:ext cx="4627200" cy="3394500"/>
          </a:xfrm>
          <a:prstGeom prst="rect">
            <a:avLst/>
          </a:prstGeom>
        </p:spPr>
        <p:txBody>
          <a:bodyPr anchorCtr="0" anchor="t" bIns="45700" lIns="91425" spcFirstLastPara="1" rIns="91425" wrap="square" tIns="45700">
            <a:noAutofit/>
          </a:bodyPr>
          <a:lstStyle/>
          <a:p>
            <a:pPr indent="-393700" lvl="0" marL="457200" rtl="0" algn="l">
              <a:lnSpc>
                <a:spcPct val="150000"/>
              </a:lnSpc>
              <a:spcBef>
                <a:spcPts val="600"/>
              </a:spcBef>
              <a:spcAft>
                <a:spcPts val="0"/>
              </a:spcAft>
              <a:buSzPts val="2600"/>
              <a:buChar char="•"/>
            </a:pPr>
            <a:r>
              <a:rPr lang="en-US" sz="2600"/>
              <a:t>SGD</a:t>
            </a:r>
            <a:endParaRPr sz="2600"/>
          </a:p>
          <a:p>
            <a:pPr indent="-393700" lvl="0" marL="457200" rtl="0" algn="l">
              <a:lnSpc>
                <a:spcPct val="150000"/>
              </a:lnSpc>
              <a:spcBef>
                <a:spcPts val="0"/>
              </a:spcBef>
              <a:spcAft>
                <a:spcPts val="0"/>
              </a:spcAft>
              <a:buSzPts val="2600"/>
              <a:buChar char="•"/>
            </a:pPr>
            <a:r>
              <a:rPr lang="en-US" sz="2600"/>
              <a:t>Learning Rate schedules</a:t>
            </a:r>
            <a:endParaRPr sz="2600"/>
          </a:p>
          <a:p>
            <a:pPr indent="-393700" lvl="0" marL="457200" rtl="0" algn="l">
              <a:lnSpc>
                <a:spcPct val="150000"/>
              </a:lnSpc>
              <a:spcBef>
                <a:spcPts val="0"/>
              </a:spcBef>
              <a:spcAft>
                <a:spcPts val="0"/>
              </a:spcAft>
              <a:buSzPts val="2600"/>
              <a:buChar char="•"/>
            </a:pPr>
            <a:r>
              <a:rPr lang="en-US" sz="2600"/>
              <a:t>Momentum</a:t>
            </a:r>
            <a:endParaRPr sz="2600"/>
          </a:p>
          <a:p>
            <a:pPr indent="-393700" lvl="0" marL="457200" rtl="0" algn="l">
              <a:lnSpc>
                <a:spcPct val="150000"/>
              </a:lnSpc>
              <a:spcBef>
                <a:spcPts val="0"/>
              </a:spcBef>
              <a:spcAft>
                <a:spcPts val="0"/>
              </a:spcAft>
              <a:buSzPts val="2600"/>
              <a:buChar char="•"/>
            </a:pPr>
            <a:r>
              <a:rPr lang="en-US" sz="2600"/>
              <a:t>Adagrad &amp; Adam</a:t>
            </a:r>
            <a:endParaRPr sz="2600"/>
          </a:p>
          <a:p>
            <a:pPr indent="0" lvl="0" marL="457200" rtl="0" algn="l">
              <a:lnSpc>
                <a:spcPct val="150000"/>
              </a:lnSpc>
              <a:spcBef>
                <a:spcPts val="600"/>
              </a:spcBef>
              <a:spcAft>
                <a:spcPts val="0"/>
              </a:spcAft>
              <a:buNone/>
            </a:pPr>
            <a:r>
              <a:t/>
            </a:r>
            <a:endParaRPr sz="2600"/>
          </a:p>
        </p:txBody>
      </p:sp>
      <p:pic>
        <p:nvPicPr>
          <p:cNvPr id="926" name="Google Shape;926;p70"/>
          <p:cNvPicPr preferRelativeResize="0"/>
          <p:nvPr/>
        </p:nvPicPr>
        <p:blipFill>
          <a:blip r:embed="rId3">
            <a:alphaModFix/>
          </a:blip>
          <a:stretch>
            <a:fillRect/>
          </a:stretch>
        </p:blipFill>
        <p:spPr>
          <a:xfrm>
            <a:off x="5133650" y="1241100"/>
            <a:ext cx="3934150" cy="3798851"/>
          </a:xfrm>
          <a:prstGeom prst="rect">
            <a:avLst/>
          </a:prstGeom>
          <a:noFill/>
          <a:ln>
            <a:noFill/>
          </a:ln>
        </p:spPr>
      </p:pic>
      <p:sp>
        <p:nvSpPr>
          <p:cNvPr id="927" name="Google Shape;927;p70"/>
          <p:cNvSpPr txBox="1"/>
          <p:nvPr/>
        </p:nvSpPr>
        <p:spPr>
          <a:xfrm>
            <a:off x="9419875" y="4424200"/>
            <a:ext cx="9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71"/>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Optimizers</a:t>
            </a:r>
            <a:endParaRPr/>
          </a:p>
        </p:txBody>
      </p:sp>
      <p:sp>
        <p:nvSpPr>
          <p:cNvPr id="934" name="Google Shape;934;p71"/>
          <p:cNvSpPr txBox="1"/>
          <p:nvPr>
            <p:ph idx="1" type="body"/>
          </p:nvPr>
        </p:nvSpPr>
        <p:spPr>
          <a:xfrm>
            <a:off x="457200" y="1200150"/>
            <a:ext cx="4627200" cy="3394500"/>
          </a:xfrm>
          <a:prstGeom prst="rect">
            <a:avLst/>
          </a:prstGeom>
        </p:spPr>
        <p:txBody>
          <a:bodyPr anchorCtr="0" anchor="t" bIns="45700" lIns="91425" spcFirstLastPara="1" rIns="91425" wrap="square" tIns="45700">
            <a:noAutofit/>
          </a:bodyPr>
          <a:lstStyle/>
          <a:p>
            <a:pPr indent="-393700" lvl="0" marL="457200" rtl="0" algn="l">
              <a:lnSpc>
                <a:spcPct val="150000"/>
              </a:lnSpc>
              <a:spcBef>
                <a:spcPts val="600"/>
              </a:spcBef>
              <a:spcAft>
                <a:spcPts val="0"/>
              </a:spcAft>
              <a:buSzPts val="2600"/>
              <a:buChar char="•"/>
            </a:pPr>
            <a:r>
              <a:rPr lang="en-US" sz="2600"/>
              <a:t>SGD</a:t>
            </a:r>
            <a:endParaRPr sz="2600"/>
          </a:p>
          <a:p>
            <a:pPr indent="-393700" lvl="0" marL="457200" rtl="0" algn="l">
              <a:lnSpc>
                <a:spcPct val="150000"/>
              </a:lnSpc>
              <a:spcBef>
                <a:spcPts val="0"/>
              </a:spcBef>
              <a:spcAft>
                <a:spcPts val="0"/>
              </a:spcAft>
              <a:buSzPts val="2600"/>
              <a:buChar char="•"/>
            </a:pPr>
            <a:r>
              <a:rPr lang="en-US" sz="2600"/>
              <a:t>Learning Rate schedules</a:t>
            </a:r>
            <a:endParaRPr sz="2600"/>
          </a:p>
          <a:p>
            <a:pPr indent="-393700" lvl="0" marL="457200" rtl="0" algn="l">
              <a:lnSpc>
                <a:spcPct val="150000"/>
              </a:lnSpc>
              <a:spcBef>
                <a:spcPts val="0"/>
              </a:spcBef>
              <a:spcAft>
                <a:spcPts val="0"/>
              </a:spcAft>
              <a:buSzPts val="2600"/>
              <a:buChar char="•"/>
            </a:pPr>
            <a:r>
              <a:rPr lang="en-US" sz="2600"/>
              <a:t>Momentum</a:t>
            </a:r>
            <a:endParaRPr sz="2600"/>
          </a:p>
          <a:p>
            <a:pPr indent="-393700" lvl="0" marL="457200" rtl="0" algn="l">
              <a:lnSpc>
                <a:spcPct val="150000"/>
              </a:lnSpc>
              <a:spcBef>
                <a:spcPts val="0"/>
              </a:spcBef>
              <a:spcAft>
                <a:spcPts val="0"/>
              </a:spcAft>
              <a:buSzPts val="2600"/>
              <a:buChar char="•"/>
            </a:pPr>
            <a:r>
              <a:rPr lang="en-US" sz="2600"/>
              <a:t>Adagrad &amp; Adam</a:t>
            </a:r>
            <a:endParaRPr sz="2600"/>
          </a:p>
          <a:p>
            <a:pPr indent="-393700" lvl="0" marL="457200" rtl="0" algn="l">
              <a:lnSpc>
                <a:spcPct val="150000"/>
              </a:lnSpc>
              <a:spcBef>
                <a:spcPts val="0"/>
              </a:spcBef>
              <a:spcAft>
                <a:spcPts val="0"/>
              </a:spcAft>
              <a:buSzPts val="2600"/>
              <a:buChar char="•"/>
            </a:pPr>
            <a:r>
              <a:rPr lang="en-US" sz="2600"/>
              <a:t>Distributed optimizers</a:t>
            </a:r>
            <a:endParaRPr sz="26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72"/>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Neural Network Details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73"/>
          <p:cNvSpPr txBox="1"/>
          <p:nvPr>
            <p:ph type="ctrTitle"/>
          </p:nvPr>
        </p:nvSpPr>
        <p:spPr>
          <a:xfrm>
            <a:off x="685800" y="1371600"/>
            <a:ext cx="7772400" cy="67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Biological Inspiration</a:t>
            </a:r>
            <a:endParaRPr/>
          </a:p>
        </p:txBody>
      </p:sp>
      <p:pic>
        <p:nvPicPr>
          <p:cNvPr id="946" name="Google Shape;946;p73"/>
          <p:cNvPicPr preferRelativeResize="0"/>
          <p:nvPr/>
        </p:nvPicPr>
        <p:blipFill>
          <a:blip r:embed="rId3">
            <a:alphaModFix/>
          </a:blip>
          <a:stretch>
            <a:fillRect/>
          </a:stretch>
        </p:blipFill>
        <p:spPr>
          <a:xfrm>
            <a:off x="4665275" y="2199600"/>
            <a:ext cx="4334627" cy="2791500"/>
          </a:xfrm>
          <a:prstGeom prst="rect">
            <a:avLst/>
          </a:prstGeom>
          <a:noFill/>
          <a:ln>
            <a:noFill/>
          </a:ln>
        </p:spPr>
      </p:pic>
      <p:sp>
        <p:nvSpPr>
          <p:cNvPr id="947" name="Google Shape;947;p73"/>
          <p:cNvSpPr txBox="1"/>
          <p:nvPr/>
        </p:nvSpPr>
        <p:spPr>
          <a:xfrm>
            <a:off x="9439600" y="4532575"/>
            <a:ext cx="96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74"/>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Biological Neural Networks</a:t>
            </a:r>
            <a:endParaRPr/>
          </a:p>
        </p:txBody>
      </p:sp>
      <p:pic>
        <p:nvPicPr>
          <p:cNvPr id="954" name="Google Shape;954;p74"/>
          <p:cNvPicPr preferRelativeResize="0"/>
          <p:nvPr/>
        </p:nvPicPr>
        <p:blipFill>
          <a:blip r:embed="rId3">
            <a:alphaModFix/>
          </a:blip>
          <a:stretch>
            <a:fillRect/>
          </a:stretch>
        </p:blipFill>
        <p:spPr>
          <a:xfrm>
            <a:off x="1295400" y="905936"/>
            <a:ext cx="6567648" cy="4121951"/>
          </a:xfrm>
          <a:prstGeom prst="rect">
            <a:avLst/>
          </a:prstGeom>
          <a:noFill/>
          <a:ln>
            <a:noFill/>
          </a:ln>
        </p:spPr>
      </p:pic>
      <p:sp>
        <p:nvSpPr>
          <p:cNvPr id="955" name="Google Shape;955;p74"/>
          <p:cNvSpPr txBox="1"/>
          <p:nvPr/>
        </p:nvSpPr>
        <p:spPr>
          <a:xfrm>
            <a:off x="2345125" y="4621275"/>
            <a:ext cx="10149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56" name="Google Shape;956;p74"/>
          <p:cNvSpPr txBox="1"/>
          <p:nvPr/>
        </p:nvSpPr>
        <p:spPr>
          <a:xfrm>
            <a:off x="9400175" y="4532600"/>
            <a:ext cx="91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75"/>
          <p:cNvSpPr txBox="1"/>
          <p:nvPr/>
        </p:nvSpPr>
        <p:spPr>
          <a:xfrm>
            <a:off x="225625" y="1000075"/>
            <a:ext cx="3981300" cy="349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2400">
                <a:solidFill>
                  <a:srgbClr val="595959"/>
                </a:solidFill>
              </a:rPr>
              <a:t>Brains are:</a:t>
            </a:r>
            <a:endParaRPr sz="2400">
              <a:solidFill>
                <a:srgbClr val="595959"/>
              </a:solidFill>
            </a:endParaRPr>
          </a:p>
          <a:p>
            <a:pPr indent="-342900" lvl="0" marL="457200" rtl="0" algn="l">
              <a:lnSpc>
                <a:spcPct val="115000"/>
              </a:lnSpc>
              <a:spcBef>
                <a:spcPts val="1000"/>
              </a:spcBef>
              <a:spcAft>
                <a:spcPts val="0"/>
              </a:spcAft>
              <a:buClr>
                <a:srgbClr val="595959"/>
              </a:buClr>
              <a:buSzPts val="1800"/>
              <a:buChar char="●"/>
            </a:pPr>
            <a:r>
              <a:rPr lang="en-US" sz="1800">
                <a:solidFill>
                  <a:srgbClr val="595959"/>
                </a:solidFill>
              </a:rPr>
              <a:t>Bigger (?)</a:t>
            </a:r>
            <a:endParaRPr sz="1800">
              <a:solidFill>
                <a:srgbClr val="595959"/>
              </a:solidFill>
            </a:endParaRPr>
          </a:p>
          <a:p>
            <a:pPr indent="-342900" lvl="1" marL="914400" rtl="0" algn="l">
              <a:lnSpc>
                <a:spcPct val="115000"/>
              </a:lnSpc>
              <a:spcBef>
                <a:spcPts val="0"/>
              </a:spcBef>
              <a:spcAft>
                <a:spcPts val="0"/>
              </a:spcAft>
              <a:buClr>
                <a:srgbClr val="595959"/>
              </a:buClr>
              <a:buSzPts val="1800"/>
              <a:buChar char="○"/>
            </a:pPr>
            <a:r>
              <a:rPr lang="en-US" sz="1800">
                <a:solidFill>
                  <a:srgbClr val="595959"/>
                </a:solidFill>
              </a:rPr>
              <a:t>~100 billion neurons</a:t>
            </a:r>
            <a:endParaRPr sz="1800">
              <a:solidFill>
                <a:srgbClr val="595959"/>
              </a:solidFill>
            </a:endParaRPr>
          </a:p>
          <a:p>
            <a:pPr indent="-342900" lvl="1" marL="914400" rtl="0" algn="l">
              <a:lnSpc>
                <a:spcPct val="115000"/>
              </a:lnSpc>
              <a:spcBef>
                <a:spcPts val="0"/>
              </a:spcBef>
              <a:spcAft>
                <a:spcPts val="0"/>
              </a:spcAft>
              <a:buClr>
                <a:srgbClr val="595959"/>
              </a:buClr>
              <a:buSzPts val="1800"/>
              <a:buChar char="○"/>
            </a:pPr>
            <a:r>
              <a:rPr lang="en-US" sz="1800">
                <a:solidFill>
                  <a:srgbClr val="595959"/>
                </a:solidFill>
              </a:rPr>
              <a:t>~100 trillion connections</a:t>
            </a:r>
            <a:endParaRPr sz="1800">
              <a:solidFill>
                <a:srgbClr val="595959"/>
              </a:solidFill>
            </a:endParaRPr>
          </a:p>
          <a:p>
            <a:pPr indent="-342900" lvl="0" marL="457200" rtl="0" algn="l">
              <a:lnSpc>
                <a:spcPct val="115000"/>
              </a:lnSpc>
              <a:spcBef>
                <a:spcPts val="1000"/>
              </a:spcBef>
              <a:spcAft>
                <a:spcPts val="0"/>
              </a:spcAft>
              <a:buClr>
                <a:srgbClr val="595959"/>
              </a:buClr>
              <a:buSzPts val="1800"/>
              <a:buChar char="●"/>
            </a:pPr>
            <a:r>
              <a:rPr lang="en-US" sz="1800">
                <a:solidFill>
                  <a:srgbClr val="595959"/>
                </a:solidFill>
              </a:rPr>
              <a:t>Slower</a:t>
            </a:r>
            <a:endParaRPr sz="1800">
              <a:solidFill>
                <a:srgbClr val="595959"/>
              </a:solidFill>
            </a:endParaRPr>
          </a:p>
          <a:p>
            <a:pPr indent="-342900" lvl="1" marL="914400" rtl="0" algn="l">
              <a:lnSpc>
                <a:spcPct val="115000"/>
              </a:lnSpc>
              <a:spcBef>
                <a:spcPts val="0"/>
              </a:spcBef>
              <a:spcAft>
                <a:spcPts val="0"/>
              </a:spcAft>
              <a:buClr>
                <a:srgbClr val="595959"/>
              </a:buClr>
              <a:buSzPts val="1800"/>
              <a:buChar char="○"/>
            </a:pPr>
            <a:r>
              <a:rPr lang="en-US" sz="1800">
                <a:solidFill>
                  <a:srgbClr val="595959"/>
                </a:solidFill>
              </a:rPr>
              <a:t>Fire at most 200 times/sec</a:t>
            </a:r>
            <a:endParaRPr sz="1800">
              <a:solidFill>
                <a:srgbClr val="595959"/>
              </a:solidFill>
            </a:endParaRPr>
          </a:p>
          <a:p>
            <a:pPr indent="-342900" lvl="1" marL="914400" rtl="0" algn="l">
              <a:lnSpc>
                <a:spcPct val="115000"/>
              </a:lnSpc>
              <a:spcBef>
                <a:spcPts val="0"/>
              </a:spcBef>
              <a:spcAft>
                <a:spcPts val="0"/>
              </a:spcAft>
              <a:buClr>
                <a:srgbClr val="595959"/>
              </a:buClr>
              <a:buSzPts val="1800"/>
              <a:buChar char="○"/>
            </a:pPr>
            <a:r>
              <a:rPr lang="en-US" sz="1800">
                <a:solidFill>
                  <a:srgbClr val="595959"/>
                </a:solidFill>
              </a:rPr>
              <a:t>Delay between firings</a:t>
            </a:r>
            <a:endParaRPr sz="1800">
              <a:solidFill>
                <a:srgbClr val="595959"/>
              </a:solidFill>
            </a:endParaRPr>
          </a:p>
          <a:p>
            <a:pPr indent="-342900" lvl="0" marL="457200" rtl="0" algn="l">
              <a:lnSpc>
                <a:spcPct val="115000"/>
              </a:lnSpc>
              <a:spcBef>
                <a:spcPts val="1000"/>
              </a:spcBef>
              <a:spcAft>
                <a:spcPts val="0"/>
              </a:spcAft>
              <a:buClr>
                <a:srgbClr val="595959"/>
              </a:buClr>
              <a:buSzPts val="1800"/>
              <a:buChar char="●"/>
            </a:pPr>
            <a:r>
              <a:rPr lang="en-US" sz="1800">
                <a:solidFill>
                  <a:srgbClr val="595959"/>
                </a:solidFill>
              </a:rPr>
              <a:t>More efficient</a:t>
            </a:r>
            <a:endParaRPr sz="1800">
              <a:solidFill>
                <a:srgbClr val="595959"/>
              </a:solidFill>
            </a:endParaRPr>
          </a:p>
          <a:p>
            <a:pPr indent="-342900" lvl="1" marL="914400" rtl="0" algn="l">
              <a:lnSpc>
                <a:spcPct val="115000"/>
              </a:lnSpc>
              <a:spcBef>
                <a:spcPts val="0"/>
              </a:spcBef>
              <a:spcAft>
                <a:spcPts val="0"/>
              </a:spcAft>
              <a:buClr>
                <a:srgbClr val="595959"/>
              </a:buClr>
              <a:buSzPts val="1800"/>
              <a:buChar char="○"/>
            </a:pPr>
            <a:r>
              <a:rPr lang="en-US" sz="1800">
                <a:solidFill>
                  <a:srgbClr val="595959"/>
                </a:solidFill>
              </a:rPr>
              <a:t>~20 watts</a:t>
            </a:r>
            <a:endParaRPr sz="1800">
              <a:solidFill>
                <a:srgbClr val="595959"/>
              </a:solidFill>
            </a:endParaRPr>
          </a:p>
          <a:p>
            <a:pPr indent="-342900" lvl="1" marL="914400" rtl="0" algn="l">
              <a:lnSpc>
                <a:spcPct val="115000"/>
              </a:lnSpc>
              <a:spcBef>
                <a:spcPts val="0"/>
              </a:spcBef>
              <a:spcAft>
                <a:spcPts val="0"/>
              </a:spcAft>
              <a:buClr>
                <a:srgbClr val="595959"/>
              </a:buClr>
              <a:buSzPts val="1800"/>
              <a:buChar char="○"/>
            </a:pPr>
            <a:r>
              <a:rPr lang="en-US" sz="1800">
                <a:solidFill>
                  <a:srgbClr val="595959"/>
                </a:solidFill>
              </a:rPr>
              <a:t>Minimal heat generation</a:t>
            </a:r>
            <a:endParaRPr sz="1800">
              <a:solidFill>
                <a:srgbClr val="595959"/>
              </a:solidFill>
            </a:endParaRPr>
          </a:p>
        </p:txBody>
      </p:sp>
      <p:sp>
        <p:nvSpPr>
          <p:cNvPr id="963" name="Google Shape;963;p75"/>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Biological vs. Artificial Neural Networks</a:t>
            </a:r>
            <a:endParaRPr/>
          </a:p>
        </p:txBody>
      </p:sp>
      <p:pic>
        <p:nvPicPr>
          <p:cNvPr id="964" name="Google Shape;964;p75"/>
          <p:cNvPicPr preferRelativeResize="0"/>
          <p:nvPr/>
        </p:nvPicPr>
        <p:blipFill>
          <a:blip r:embed="rId3">
            <a:alphaModFix/>
          </a:blip>
          <a:stretch>
            <a:fillRect/>
          </a:stretch>
        </p:blipFill>
        <p:spPr>
          <a:xfrm>
            <a:off x="4419600" y="1033275"/>
            <a:ext cx="4592729" cy="40340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76"/>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Hierarchical Structure in ANN Layers</a:t>
            </a:r>
            <a:endParaRPr/>
          </a:p>
        </p:txBody>
      </p:sp>
      <p:sp>
        <p:nvSpPr>
          <p:cNvPr id="971" name="Google Shape;971;p76"/>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lnSpc>
                <a:spcPct val="150000"/>
              </a:lnSpc>
              <a:spcBef>
                <a:spcPts val="600"/>
              </a:spcBef>
              <a:spcAft>
                <a:spcPts val="0"/>
              </a:spcAft>
              <a:buSzPts val="2400"/>
              <a:buChar char="•"/>
            </a:pPr>
            <a:r>
              <a:rPr lang="en-US" sz="2400"/>
              <a:t>Lower layers learn simple patterns</a:t>
            </a:r>
            <a:endParaRPr sz="2400"/>
          </a:p>
          <a:p>
            <a:pPr indent="-381000" lvl="0" marL="457200" rtl="0" algn="l">
              <a:lnSpc>
                <a:spcPct val="150000"/>
              </a:lnSpc>
              <a:spcBef>
                <a:spcPts val="0"/>
              </a:spcBef>
              <a:spcAft>
                <a:spcPts val="0"/>
              </a:spcAft>
              <a:buSzPts val="2400"/>
              <a:buChar char="•"/>
            </a:pPr>
            <a:r>
              <a:rPr lang="en-US" sz="2400"/>
              <a:t>Higher layers learn complex patterns</a:t>
            </a:r>
            <a:endParaRPr sz="2400"/>
          </a:p>
        </p:txBody>
      </p:sp>
      <p:pic>
        <p:nvPicPr>
          <p:cNvPr id="972" name="Google Shape;972;p76"/>
          <p:cNvPicPr preferRelativeResize="0"/>
          <p:nvPr/>
        </p:nvPicPr>
        <p:blipFill>
          <a:blip r:embed="rId3">
            <a:alphaModFix/>
          </a:blip>
          <a:stretch>
            <a:fillRect/>
          </a:stretch>
        </p:blipFill>
        <p:spPr>
          <a:xfrm>
            <a:off x="721625" y="2788525"/>
            <a:ext cx="7625450" cy="19608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77"/>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Hierarchical Structure in Brains</a:t>
            </a:r>
            <a:endParaRPr/>
          </a:p>
        </p:txBody>
      </p:sp>
      <p:pic>
        <p:nvPicPr>
          <p:cNvPr id="979" name="Google Shape;979;p77"/>
          <p:cNvPicPr preferRelativeResize="0"/>
          <p:nvPr/>
        </p:nvPicPr>
        <p:blipFill>
          <a:blip r:embed="rId3">
            <a:alphaModFix/>
          </a:blip>
          <a:stretch>
            <a:fillRect/>
          </a:stretch>
        </p:blipFill>
        <p:spPr>
          <a:xfrm>
            <a:off x="3515374" y="1185675"/>
            <a:ext cx="5547899" cy="3674050"/>
          </a:xfrm>
          <a:prstGeom prst="rect">
            <a:avLst/>
          </a:prstGeom>
          <a:noFill/>
          <a:ln>
            <a:noFill/>
          </a:ln>
        </p:spPr>
      </p:pic>
      <p:sp>
        <p:nvSpPr>
          <p:cNvPr id="980" name="Google Shape;980;p77"/>
          <p:cNvSpPr txBox="1"/>
          <p:nvPr/>
        </p:nvSpPr>
        <p:spPr>
          <a:xfrm>
            <a:off x="335025" y="1185675"/>
            <a:ext cx="3180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Hubel &amp; Wiesel Cat Experiment (1959)</a:t>
            </a:r>
            <a:endParaRPr sz="2000"/>
          </a:p>
        </p:txBody>
      </p:sp>
      <p:sp>
        <p:nvSpPr>
          <p:cNvPr id="981" name="Google Shape;981;p77"/>
          <p:cNvSpPr txBox="1"/>
          <p:nvPr/>
        </p:nvSpPr>
        <p:spPr>
          <a:xfrm>
            <a:off x="9341075" y="4590900"/>
            <a:ext cx="90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78"/>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Hierarchical Structure in Brains</a:t>
            </a:r>
            <a:endParaRPr/>
          </a:p>
        </p:txBody>
      </p:sp>
      <p:pic>
        <p:nvPicPr>
          <p:cNvPr id="988" name="Google Shape;988;p78"/>
          <p:cNvPicPr preferRelativeResize="0"/>
          <p:nvPr/>
        </p:nvPicPr>
        <p:blipFill>
          <a:blip r:embed="rId3">
            <a:alphaModFix/>
          </a:blip>
          <a:stretch>
            <a:fillRect/>
          </a:stretch>
        </p:blipFill>
        <p:spPr>
          <a:xfrm>
            <a:off x="457200" y="957075"/>
            <a:ext cx="8229599" cy="4105729"/>
          </a:xfrm>
          <a:prstGeom prst="rect">
            <a:avLst/>
          </a:prstGeom>
          <a:noFill/>
          <a:ln>
            <a:noFill/>
          </a:ln>
        </p:spPr>
      </p:pic>
      <p:sp>
        <p:nvSpPr>
          <p:cNvPr id="989" name="Google Shape;989;p78"/>
          <p:cNvSpPr txBox="1"/>
          <p:nvPr/>
        </p:nvSpPr>
        <p:spPr>
          <a:xfrm>
            <a:off x="9341075" y="4590900"/>
            <a:ext cx="90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79"/>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ANNs are not Brains</a:t>
            </a:r>
            <a:endParaRPr/>
          </a:p>
        </p:txBody>
      </p:sp>
      <p:sp>
        <p:nvSpPr>
          <p:cNvPr id="996" name="Google Shape;996;p79"/>
          <p:cNvSpPr txBox="1"/>
          <p:nvPr>
            <p:ph idx="1" type="body"/>
          </p:nvPr>
        </p:nvSpPr>
        <p:spPr>
          <a:xfrm>
            <a:off x="457200" y="1200150"/>
            <a:ext cx="5494200" cy="3394500"/>
          </a:xfrm>
          <a:prstGeom prst="rect">
            <a:avLst/>
          </a:prstGeom>
        </p:spPr>
        <p:txBody>
          <a:bodyPr anchorCtr="0" anchor="t" bIns="45700" lIns="91425" spcFirstLastPara="1" rIns="91425" wrap="square" tIns="45700">
            <a:noAutofit/>
          </a:bodyPr>
          <a:lstStyle/>
          <a:p>
            <a:pPr indent="-381000" lvl="0" marL="457200" rtl="0" algn="l">
              <a:spcBef>
                <a:spcPts val="600"/>
              </a:spcBef>
              <a:spcAft>
                <a:spcPts val="0"/>
              </a:spcAft>
              <a:buSzPts val="2400"/>
              <a:buChar char="•"/>
            </a:pPr>
            <a:r>
              <a:rPr lang="en-US" sz="2400"/>
              <a:t>What are the limits in scaling up ANNs?</a:t>
            </a:r>
            <a:endParaRPr sz="2400"/>
          </a:p>
          <a:p>
            <a:pPr indent="-381000" lvl="0" marL="457200" rtl="0" algn="l">
              <a:spcBef>
                <a:spcPts val="1000"/>
              </a:spcBef>
              <a:spcAft>
                <a:spcPts val="0"/>
              </a:spcAft>
              <a:buSzPts val="2400"/>
              <a:buChar char="•"/>
            </a:pPr>
            <a:r>
              <a:rPr lang="en-US" sz="2400"/>
              <a:t>What kind of feedback is necessary for real understanding?</a:t>
            </a:r>
            <a:endParaRPr sz="2400"/>
          </a:p>
          <a:p>
            <a:pPr indent="-381000" lvl="1" marL="914400" rtl="0" algn="l">
              <a:spcBef>
                <a:spcPts val="1000"/>
              </a:spcBef>
              <a:spcAft>
                <a:spcPts val="0"/>
              </a:spcAft>
              <a:buSzPts val="2400"/>
              <a:buChar char="•"/>
            </a:pPr>
            <a:r>
              <a:rPr lang="en-US" sz="2400"/>
              <a:t>Is a body necessary?</a:t>
            </a:r>
            <a:endParaRPr sz="2400"/>
          </a:p>
          <a:p>
            <a:pPr indent="-381000" lvl="0" marL="457200" rtl="0" algn="l">
              <a:spcBef>
                <a:spcPts val="1000"/>
              </a:spcBef>
              <a:spcAft>
                <a:spcPts val="1000"/>
              </a:spcAft>
              <a:buSzPts val="2400"/>
              <a:buChar char="•"/>
            </a:pPr>
            <a:r>
              <a:rPr lang="en-US" sz="2400"/>
              <a:t>What is consciousness and where does it come from?</a:t>
            </a:r>
            <a:endParaRPr sz="2400"/>
          </a:p>
        </p:txBody>
      </p:sp>
      <p:pic>
        <p:nvPicPr>
          <p:cNvPr id="997" name="Google Shape;997;p79"/>
          <p:cNvPicPr preferRelativeResize="0"/>
          <p:nvPr/>
        </p:nvPicPr>
        <p:blipFill>
          <a:blip r:embed="rId3">
            <a:alphaModFix/>
          </a:blip>
          <a:stretch>
            <a:fillRect/>
          </a:stretch>
        </p:blipFill>
        <p:spPr>
          <a:xfrm>
            <a:off x="6256200" y="957075"/>
            <a:ext cx="2777329" cy="4034025"/>
          </a:xfrm>
          <a:prstGeom prst="rect">
            <a:avLst/>
          </a:prstGeom>
          <a:noFill/>
          <a:ln>
            <a:noFill/>
          </a:ln>
        </p:spPr>
      </p:pic>
      <p:sp>
        <p:nvSpPr>
          <p:cNvPr id="998" name="Google Shape;998;p79"/>
          <p:cNvSpPr txBox="1"/>
          <p:nvPr/>
        </p:nvSpPr>
        <p:spPr>
          <a:xfrm>
            <a:off x="9360775" y="4572000"/>
            <a:ext cx="82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17"/>
          <p:cNvPicPr preferRelativeResize="0"/>
          <p:nvPr/>
        </p:nvPicPr>
        <p:blipFill>
          <a:blip r:embed="rId3">
            <a:alphaModFix/>
          </a:blip>
          <a:stretch>
            <a:fillRect/>
          </a:stretch>
        </p:blipFill>
        <p:spPr>
          <a:xfrm>
            <a:off x="469702" y="1833875"/>
            <a:ext cx="1429050" cy="1043211"/>
          </a:xfrm>
          <a:prstGeom prst="rect">
            <a:avLst/>
          </a:prstGeom>
          <a:noFill/>
          <a:ln>
            <a:noFill/>
          </a:ln>
        </p:spPr>
      </p:pic>
      <p:sp>
        <p:nvSpPr>
          <p:cNvPr id="132" name="Google Shape;132;p17"/>
          <p:cNvSpPr txBox="1"/>
          <p:nvPr/>
        </p:nvSpPr>
        <p:spPr>
          <a:xfrm>
            <a:off x="431690" y="1341275"/>
            <a:ext cx="150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AND</a:t>
            </a:r>
            <a:endParaRPr b="1" sz="2000"/>
          </a:p>
        </p:txBody>
      </p:sp>
      <p:pic>
        <p:nvPicPr>
          <p:cNvPr id="133" name="Google Shape;133;p17"/>
          <p:cNvPicPr preferRelativeResize="0"/>
          <p:nvPr/>
        </p:nvPicPr>
        <p:blipFill>
          <a:blip r:embed="rId4">
            <a:alphaModFix/>
          </a:blip>
          <a:stretch>
            <a:fillRect/>
          </a:stretch>
        </p:blipFill>
        <p:spPr>
          <a:xfrm>
            <a:off x="2760102" y="1833876"/>
            <a:ext cx="1429050" cy="1043211"/>
          </a:xfrm>
          <a:prstGeom prst="rect">
            <a:avLst/>
          </a:prstGeom>
          <a:noFill/>
          <a:ln>
            <a:noFill/>
          </a:ln>
        </p:spPr>
      </p:pic>
      <p:sp>
        <p:nvSpPr>
          <p:cNvPr id="134" name="Google Shape;134;p17"/>
          <p:cNvSpPr txBox="1"/>
          <p:nvPr/>
        </p:nvSpPr>
        <p:spPr>
          <a:xfrm>
            <a:off x="2722077" y="1341275"/>
            <a:ext cx="150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OR</a:t>
            </a:r>
            <a:endParaRPr b="1" sz="2000"/>
          </a:p>
        </p:txBody>
      </p:sp>
      <p:pic>
        <p:nvPicPr>
          <p:cNvPr id="135" name="Google Shape;135;p17"/>
          <p:cNvPicPr preferRelativeResize="0"/>
          <p:nvPr/>
        </p:nvPicPr>
        <p:blipFill>
          <a:blip r:embed="rId5">
            <a:alphaModFix/>
          </a:blip>
          <a:stretch>
            <a:fillRect/>
          </a:stretch>
        </p:blipFill>
        <p:spPr>
          <a:xfrm>
            <a:off x="5050490" y="1833868"/>
            <a:ext cx="1429050" cy="1043206"/>
          </a:xfrm>
          <a:prstGeom prst="rect">
            <a:avLst/>
          </a:prstGeom>
          <a:noFill/>
          <a:ln>
            <a:noFill/>
          </a:ln>
        </p:spPr>
      </p:pic>
      <p:sp>
        <p:nvSpPr>
          <p:cNvPr id="136" name="Google Shape;136;p17"/>
          <p:cNvSpPr txBox="1"/>
          <p:nvPr/>
        </p:nvSpPr>
        <p:spPr>
          <a:xfrm>
            <a:off x="5012465" y="1341275"/>
            <a:ext cx="150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NAND</a:t>
            </a:r>
            <a:endParaRPr b="1" sz="2000"/>
          </a:p>
        </p:txBody>
      </p:sp>
      <p:sp>
        <p:nvSpPr>
          <p:cNvPr id="137" name="Google Shape;137;p17"/>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000"/>
              <a:t>Linearly Separable Operators</a:t>
            </a:r>
            <a:endParaRPr sz="4000"/>
          </a:p>
        </p:txBody>
      </p:sp>
      <p:pic>
        <p:nvPicPr>
          <p:cNvPr id="138" name="Google Shape;138;p17"/>
          <p:cNvPicPr preferRelativeResize="0"/>
          <p:nvPr/>
        </p:nvPicPr>
        <p:blipFill>
          <a:blip r:embed="rId6">
            <a:alphaModFix/>
          </a:blip>
          <a:stretch>
            <a:fillRect/>
          </a:stretch>
        </p:blipFill>
        <p:spPr>
          <a:xfrm>
            <a:off x="183877" y="3267925"/>
            <a:ext cx="2000725" cy="1335600"/>
          </a:xfrm>
          <a:prstGeom prst="rect">
            <a:avLst/>
          </a:prstGeom>
          <a:noFill/>
          <a:ln>
            <a:noFill/>
          </a:ln>
        </p:spPr>
      </p:pic>
      <p:pic>
        <p:nvPicPr>
          <p:cNvPr id="139" name="Google Shape;139;p17"/>
          <p:cNvPicPr preferRelativeResize="0"/>
          <p:nvPr/>
        </p:nvPicPr>
        <p:blipFill>
          <a:blip r:embed="rId7">
            <a:alphaModFix/>
          </a:blip>
          <a:stretch>
            <a:fillRect/>
          </a:stretch>
        </p:blipFill>
        <p:spPr>
          <a:xfrm>
            <a:off x="2474275" y="3267925"/>
            <a:ext cx="2000724" cy="1335600"/>
          </a:xfrm>
          <a:prstGeom prst="rect">
            <a:avLst/>
          </a:prstGeom>
          <a:noFill/>
          <a:ln>
            <a:noFill/>
          </a:ln>
        </p:spPr>
      </p:pic>
      <p:pic>
        <p:nvPicPr>
          <p:cNvPr id="140" name="Google Shape;140;p17"/>
          <p:cNvPicPr preferRelativeResize="0"/>
          <p:nvPr/>
        </p:nvPicPr>
        <p:blipFill>
          <a:blip r:embed="rId8">
            <a:alphaModFix/>
          </a:blip>
          <a:stretch>
            <a:fillRect/>
          </a:stretch>
        </p:blipFill>
        <p:spPr>
          <a:xfrm>
            <a:off x="4764633" y="3267925"/>
            <a:ext cx="2000753" cy="1335600"/>
          </a:xfrm>
          <a:prstGeom prst="rect">
            <a:avLst/>
          </a:prstGeom>
          <a:noFill/>
          <a:ln>
            <a:noFill/>
          </a:ln>
        </p:spPr>
      </p:pic>
      <p:pic>
        <p:nvPicPr>
          <p:cNvPr id="141" name="Google Shape;141;p17"/>
          <p:cNvPicPr preferRelativeResize="0"/>
          <p:nvPr/>
        </p:nvPicPr>
        <p:blipFill>
          <a:blip r:embed="rId9">
            <a:alphaModFix/>
          </a:blip>
          <a:stretch>
            <a:fillRect/>
          </a:stretch>
        </p:blipFill>
        <p:spPr>
          <a:xfrm>
            <a:off x="7302840" y="1833869"/>
            <a:ext cx="1429050" cy="1043206"/>
          </a:xfrm>
          <a:prstGeom prst="rect">
            <a:avLst/>
          </a:prstGeom>
          <a:noFill/>
          <a:ln>
            <a:noFill/>
          </a:ln>
        </p:spPr>
      </p:pic>
      <p:sp>
        <p:nvSpPr>
          <p:cNvPr id="142" name="Google Shape;142;p17"/>
          <p:cNvSpPr txBox="1"/>
          <p:nvPr/>
        </p:nvSpPr>
        <p:spPr>
          <a:xfrm>
            <a:off x="7222265" y="1341275"/>
            <a:ext cx="150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t>XOR</a:t>
            </a:r>
            <a:endParaRPr b="1" sz="2000"/>
          </a:p>
        </p:txBody>
      </p:sp>
      <p:pic>
        <p:nvPicPr>
          <p:cNvPr id="143" name="Google Shape;143;p17"/>
          <p:cNvPicPr preferRelativeResize="0"/>
          <p:nvPr/>
        </p:nvPicPr>
        <p:blipFill>
          <a:blip r:embed="rId10">
            <a:alphaModFix/>
          </a:blip>
          <a:stretch>
            <a:fillRect/>
          </a:stretch>
        </p:blipFill>
        <p:spPr>
          <a:xfrm>
            <a:off x="6974440" y="3267923"/>
            <a:ext cx="2000750" cy="133560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80"/>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Biological Inspiration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8"/>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Constructing XOR</a:t>
            </a:r>
            <a:endParaRPr/>
          </a:p>
        </p:txBody>
      </p:sp>
      <p:graphicFrame>
        <p:nvGraphicFramePr>
          <p:cNvPr id="150" name="Google Shape;150;p18"/>
          <p:cNvGraphicFramePr/>
          <p:nvPr/>
        </p:nvGraphicFramePr>
        <p:xfrm>
          <a:off x="381000" y="1428825"/>
          <a:ext cx="3000000" cy="3000000"/>
        </p:xfrm>
        <a:graphic>
          <a:graphicData uri="http://schemas.openxmlformats.org/drawingml/2006/table">
            <a:tbl>
              <a:tblPr>
                <a:noFill/>
                <a:tableStyleId>{401D73E5-9CC4-48AA-A751-8C3B44302CCD}</a:tableStyleId>
              </a:tblPr>
              <a:tblGrid>
                <a:gridCol w="412850"/>
                <a:gridCol w="422250"/>
                <a:gridCol w="1344975"/>
                <a:gridCol w="1555775"/>
                <a:gridCol w="1348875"/>
              </a:tblGrid>
              <a:tr h="396200">
                <a:tc>
                  <a:txBody>
                    <a:bodyPr/>
                    <a:lstStyle/>
                    <a:p>
                      <a:pPr indent="0" lvl="0" marL="0" rtl="0" algn="ctr">
                        <a:spcBef>
                          <a:spcPts val="0"/>
                        </a:spcBef>
                        <a:spcAft>
                          <a:spcPts val="0"/>
                        </a:spcAft>
                        <a:buNone/>
                      </a:pPr>
                      <a:r>
                        <a:rPr b="1" lang="en-US"/>
                        <a:t>x</a:t>
                      </a:r>
                      <a:r>
                        <a:rPr b="1" baseline="-25000" lang="en-US"/>
                        <a:t>1</a:t>
                      </a:r>
                      <a:endParaRPr b="1" baseline="-25000"/>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x</a:t>
                      </a:r>
                      <a:r>
                        <a:rPr b="1" baseline="-25000" lang="en-US"/>
                        <a:t>2</a:t>
                      </a:r>
                      <a:endParaRPr b="1" baseline="-25000"/>
                    </a:p>
                  </a:txBody>
                  <a:tcPr marT="91425" marB="91425" marR="91425" marL="91425">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h</a:t>
                      </a:r>
                      <a:r>
                        <a:rPr b="1" baseline="-25000" lang="en-US"/>
                        <a:t>1</a:t>
                      </a:r>
                      <a:r>
                        <a:rPr b="1" lang="en-US"/>
                        <a:t>=OR(x</a:t>
                      </a:r>
                      <a:r>
                        <a:rPr b="1" baseline="-25000" lang="en-US"/>
                        <a:t>1</a:t>
                      </a:r>
                      <a:r>
                        <a:rPr b="1" lang="en-US"/>
                        <a:t>,x</a:t>
                      </a:r>
                      <a:r>
                        <a:rPr b="1" baseline="-25000" lang="en-US"/>
                        <a:t>2</a:t>
                      </a:r>
                      <a:r>
                        <a:rPr b="1" lang="en-US"/>
                        <a:t>)</a:t>
                      </a:r>
                      <a:endParaRPr b="1"/>
                    </a:p>
                  </a:txBody>
                  <a:tcPr marT="91425" marB="91425" marR="91425" marL="91425">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h</a:t>
                      </a:r>
                      <a:r>
                        <a:rPr b="1" baseline="-25000" lang="en-US"/>
                        <a:t>2</a:t>
                      </a:r>
                      <a:r>
                        <a:rPr b="1" lang="en-US"/>
                        <a:t>=NAND</a:t>
                      </a:r>
                      <a:r>
                        <a:rPr b="1" lang="en-US">
                          <a:solidFill>
                            <a:schemeClr val="dk1"/>
                          </a:solidFill>
                        </a:rPr>
                        <a:t>(x</a:t>
                      </a:r>
                      <a:r>
                        <a:rPr b="1" baseline="-25000" lang="en-US">
                          <a:solidFill>
                            <a:schemeClr val="dk1"/>
                          </a:solidFill>
                        </a:rPr>
                        <a:t>1</a:t>
                      </a:r>
                      <a:r>
                        <a:rPr b="1" lang="en-US">
                          <a:solidFill>
                            <a:schemeClr val="dk1"/>
                          </a:solidFill>
                        </a:rPr>
                        <a:t>,x</a:t>
                      </a:r>
                      <a:r>
                        <a:rPr b="1" baseline="-25000" lang="en-US">
                          <a:solidFill>
                            <a:schemeClr val="dk1"/>
                          </a:solidFill>
                        </a:rPr>
                        <a:t>2</a:t>
                      </a:r>
                      <a:r>
                        <a:rPr b="1" lang="en-US">
                          <a:solidFill>
                            <a:schemeClr val="dk1"/>
                          </a:solidFill>
                        </a:rPr>
                        <a:t>)</a:t>
                      </a:r>
                      <a:endParaRPr b="1"/>
                    </a:p>
                  </a:txBody>
                  <a:tcPr marT="91425" marB="91425" marR="91425" marL="91425">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y=AND(h</a:t>
                      </a:r>
                      <a:r>
                        <a:rPr b="1" baseline="-25000" lang="en-US"/>
                        <a:t>1</a:t>
                      </a:r>
                      <a:r>
                        <a:rPr b="1" lang="en-US"/>
                        <a:t>,h</a:t>
                      </a:r>
                      <a:r>
                        <a:rPr b="1" baseline="-25000" lang="en-US"/>
                        <a:t>2</a:t>
                      </a:r>
                      <a:r>
                        <a:rPr b="1" lang="en-US"/>
                        <a:t>)</a:t>
                      </a:r>
                      <a:endParaRPr b="1"/>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r>
              <a:tr h="39620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T cap="flat" cmpd="sng" w="9525">
                      <a:solidFill>
                        <a:srgbClr val="434343"/>
                      </a:solidFill>
                      <a:prstDash val="solid"/>
                      <a:round/>
                      <a:headEnd len="sm" w="sm" type="none"/>
                      <a:tailEnd len="sm" w="sm" type="none"/>
                    </a:lnT>
                    <a:solidFill>
                      <a:srgbClr val="D9D9D9"/>
                    </a:solidFill>
                  </a:tcPr>
                </a:tc>
                <a:tc>
                  <a:txBody>
                    <a:bodyPr/>
                    <a:lstStyle/>
                    <a:p>
                      <a:pPr indent="0" lvl="0" marL="0" rtl="0" algn="ctr">
                        <a:spcBef>
                          <a:spcPts val="0"/>
                        </a:spcBef>
                        <a:spcAft>
                          <a:spcPts val="0"/>
                        </a:spcAft>
                        <a:buNone/>
                      </a:pPr>
                      <a:r>
                        <a:rPr lang="en-US"/>
                        <a:t>1</a:t>
                      </a:r>
                      <a:endParaRPr/>
                    </a:p>
                  </a:txBody>
                  <a:tcPr marT="91425" marB="91425" marR="91425" marL="91425">
                    <a:lnT cap="flat" cmpd="sng" w="9525">
                      <a:solidFill>
                        <a:srgbClr val="434343"/>
                      </a:solidFill>
                      <a:prstDash val="solid"/>
                      <a:round/>
                      <a:headEnd len="sm" w="sm" type="none"/>
                      <a:tailEnd len="sm" w="sm" type="none"/>
                    </a:lnT>
                    <a:solidFill>
                      <a:srgbClr val="D9D9D9"/>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solidFill>
                      <a:srgbClr val="D9EAD3"/>
                    </a:solidFill>
                  </a:tcPr>
                </a:tc>
              </a:tr>
              <a:tr h="39620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9620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9620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B cap="flat" cmpd="sng" w="9525">
                      <a:solidFill>
                        <a:srgbClr val="434343"/>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US"/>
                        <a:t>0</a:t>
                      </a:r>
                      <a:endParaRPr/>
                    </a:p>
                  </a:txBody>
                  <a:tcPr marT="91425" marB="91425" marR="91425" marL="91425">
                    <a:lnB cap="flat" cmpd="sng" w="9525">
                      <a:solidFill>
                        <a:srgbClr val="434343"/>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lnB cap="flat" cmpd="sng" w="9525">
                      <a:solidFill>
                        <a:srgbClr val="434343"/>
                      </a:solidFill>
                      <a:prstDash val="solid"/>
                      <a:round/>
                      <a:headEnd len="sm" w="sm" type="none"/>
                      <a:tailEnd len="sm" w="sm" type="none"/>
                    </a:lnB>
                    <a:solidFill>
                      <a:srgbClr val="D9EAD3"/>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9"/>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Constructing XOR</a:t>
            </a:r>
            <a:endParaRPr/>
          </a:p>
        </p:txBody>
      </p:sp>
      <p:graphicFrame>
        <p:nvGraphicFramePr>
          <p:cNvPr id="157" name="Google Shape;157;p19"/>
          <p:cNvGraphicFramePr/>
          <p:nvPr/>
        </p:nvGraphicFramePr>
        <p:xfrm>
          <a:off x="381000" y="1428825"/>
          <a:ext cx="3000000" cy="3000000"/>
        </p:xfrm>
        <a:graphic>
          <a:graphicData uri="http://schemas.openxmlformats.org/drawingml/2006/table">
            <a:tbl>
              <a:tblPr>
                <a:noFill/>
                <a:tableStyleId>{401D73E5-9CC4-48AA-A751-8C3B44302CCD}</a:tableStyleId>
              </a:tblPr>
              <a:tblGrid>
                <a:gridCol w="412850"/>
                <a:gridCol w="422250"/>
                <a:gridCol w="1344975"/>
                <a:gridCol w="1555775"/>
                <a:gridCol w="1348875"/>
              </a:tblGrid>
              <a:tr h="396200">
                <a:tc>
                  <a:txBody>
                    <a:bodyPr/>
                    <a:lstStyle/>
                    <a:p>
                      <a:pPr indent="0" lvl="0" marL="0" rtl="0" algn="ctr">
                        <a:spcBef>
                          <a:spcPts val="0"/>
                        </a:spcBef>
                        <a:spcAft>
                          <a:spcPts val="0"/>
                        </a:spcAft>
                        <a:buNone/>
                      </a:pPr>
                      <a:r>
                        <a:rPr b="1" lang="en-US"/>
                        <a:t>x</a:t>
                      </a:r>
                      <a:r>
                        <a:rPr b="1" baseline="-25000" lang="en-US"/>
                        <a:t>1</a:t>
                      </a:r>
                      <a:endParaRPr b="1" baseline="-25000"/>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x</a:t>
                      </a:r>
                      <a:r>
                        <a:rPr b="1" baseline="-25000" lang="en-US"/>
                        <a:t>2</a:t>
                      </a:r>
                      <a:endParaRPr b="1" baseline="-25000"/>
                    </a:p>
                  </a:txBody>
                  <a:tcPr marT="91425" marB="91425" marR="91425" marL="91425">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h</a:t>
                      </a:r>
                      <a:r>
                        <a:rPr b="1" baseline="-25000" lang="en-US"/>
                        <a:t>1</a:t>
                      </a:r>
                      <a:r>
                        <a:rPr b="1" lang="en-US"/>
                        <a:t>=OR(x</a:t>
                      </a:r>
                      <a:r>
                        <a:rPr b="1" baseline="-25000" lang="en-US"/>
                        <a:t>1</a:t>
                      </a:r>
                      <a:r>
                        <a:rPr b="1" lang="en-US"/>
                        <a:t>,x</a:t>
                      </a:r>
                      <a:r>
                        <a:rPr b="1" baseline="-25000" lang="en-US"/>
                        <a:t>2</a:t>
                      </a:r>
                      <a:r>
                        <a:rPr b="1" lang="en-US"/>
                        <a:t>)</a:t>
                      </a:r>
                      <a:endParaRPr b="1"/>
                    </a:p>
                  </a:txBody>
                  <a:tcPr marT="91425" marB="91425" marR="91425" marL="91425">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h</a:t>
                      </a:r>
                      <a:r>
                        <a:rPr b="1" baseline="-25000" lang="en-US"/>
                        <a:t>2</a:t>
                      </a:r>
                      <a:r>
                        <a:rPr b="1" lang="en-US"/>
                        <a:t>=NAND</a:t>
                      </a:r>
                      <a:r>
                        <a:rPr b="1" lang="en-US">
                          <a:solidFill>
                            <a:schemeClr val="dk1"/>
                          </a:solidFill>
                        </a:rPr>
                        <a:t>(x</a:t>
                      </a:r>
                      <a:r>
                        <a:rPr b="1" baseline="-25000" lang="en-US">
                          <a:solidFill>
                            <a:schemeClr val="dk1"/>
                          </a:solidFill>
                        </a:rPr>
                        <a:t>1</a:t>
                      </a:r>
                      <a:r>
                        <a:rPr b="1" lang="en-US">
                          <a:solidFill>
                            <a:schemeClr val="dk1"/>
                          </a:solidFill>
                        </a:rPr>
                        <a:t>,x</a:t>
                      </a:r>
                      <a:r>
                        <a:rPr b="1" baseline="-25000" lang="en-US">
                          <a:solidFill>
                            <a:schemeClr val="dk1"/>
                          </a:solidFill>
                        </a:rPr>
                        <a:t>2</a:t>
                      </a:r>
                      <a:r>
                        <a:rPr b="1" lang="en-US">
                          <a:solidFill>
                            <a:schemeClr val="dk1"/>
                          </a:solidFill>
                        </a:rPr>
                        <a:t>)</a:t>
                      </a:r>
                      <a:endParaRPr b="1"/>
                    </a:p>
                  </a:txBody>
                  <a:tcPr marT="91425" marB="91425" marR="91425" marL="91425">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b="1" lang="en-US"/>
                        <a:t>y=AND(h</a:t>
                      </a:r>
                      <a:r>
                        <a:rPr b="1" baseline="-25000" lang="en-US"/>
                        <a:t>1</a:t>
                      </a:r>
                      <a:r>
                        <a:rPr b="1" lang="en-US"/>
                        <a:t>,h</a:t>
                      </a:r>
                      <a:r>
                        <a:rPr b="1" baseline="-25000" lang="en-US"/>
                        <a:t>2</a:t>
                      </a:r>
                      <a:r>
                        <a:rPr b="1" lang="en-US"/>
                        <a:t>)</a:t>
                      </a:r>
                      <a:endParaRPr b="1"/>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D1DC"/>
                    </a:solidFill>
                  </a:tcPr>
                </a:tc>
              </a:tr>
              <a:tr h="39620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T cap="flat" cmpd="sng" w="9525">
                      <a:solidFill>
                        <a:srgbClr val="434343"/>
                      </a:solidFill>
                      <a:prstDash val="solid"/>
                      <a:round/>
                      <a:headEnd len="sm" w="sm" type="none"/>
                      <a:tailEnd len="sm" w="sm" type="none"/>
                    </a:lnT>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lnT cap="flat" cmpd="sng" w="9525">
                      <a:solidFill>
                        <a:srgbClr val="434343"/>
                      </a:solidFill>
                      <a:prstDash val="solid"/>
                      <a:round/>
                      <a:headEnd len="sm" w="sm" type="none"/>
                      <a:tailEnd len="sm" w="sm" type="none"/>
                    </a:lnT>
                    <a:solidFill>
                      <a:srgbClr val="D9D9D9"/>
                    </a:solidFill>
                  </a:tcPr>
                </a:tc>
                <a:tc>
                  <a:txBody>
                    <a:bodyPr/>
                    <a:lstStyle/>
                    <a:p>
                      <a:pPr indent="0" lvl="0" marL="0" rtl="0" algn="ctr">
                        <a:spcBef>
                          <a:spcPts val="0"/>
                        </a:spcBef>
                        <a:spcAft>
                          <a:spcPts val="0"/>
                        </a:spcAft>
                        <a:buNone/>
                      </a:pPr>
                      <a:r>
                        <a:rPr lang="en-US"/>
                        <a:t>1</a:t>
                      </a:r>
                      <a:endParaRPr/>
                    </a:p>
                  </a:txBody>
                  <a:tcPr marT="91425" marB="91425" marR="91425" marL="91425">
                    <a:lnT cap="flat" cmpd="sng" w="9525">
                      <a:solidFill>
                        <a:srgbClr val="434343"/>
                      </a:solidFill>
                      <a:prstDash val="solid"/>
                      <a:round/>
                      <a:headEnd len="sm" w="sm" type="none"/>
                      <a:tailEnd len="sm" w="sm" type="none"/>
                    </a:lnT>
                    <a:solidFill>
                      <a:srgbClr val="D9D9D9"/>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solidFill>
                      <a:srgbClr val="D9EAD3"/>
                    </a:solidFill>
                  </a:tcPr>
                </a:tc>
              </a:tr>
              <a:tr h="396200">
                <a:tc>
                  <a:txBody>
                    <a:bodyPr/>
                    <a:lstStyle/>
                    <a:p>
                      <a:pPr indent="0" lvl="0" marL="0" rtl="0" algn="ctr">
                        <a:spcBef>
                          <a:spcPts val="0"/>
                        </a:spcBef>
                        <a:spcAft>
                          <a:spcPts val="0"/>
                        </a:spcAft>
                        <a:buNone/>
                      </a:pPr>
                      <a:r>
                        <a:rPr lang="en-US"/>
                        <a:t>0</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9620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solidFill>
                      <a:srgbClr val="FFF2CC"/>
                    </a:solidFill>
                  </a:tcPr>
                </a:tc>
                <a:tc>
                  <a:txBody>
                    <a:bodyPr/>
                    <a:lstStyle/>
                    <a:p>
                      <a:pPr indent="0" lvl="0" marL="0" rtl="0" algn="ctr">
                        <a:spcBef>
                          <a:spcPts val="0"/>
                        </a:spcBef>
                        <a:spcAft>
                          <a:spcPts val="0"/>
                        </a:spcAft>
                        <a:buNone/>
                      </a:pPr>
                      <a:r>
                        <a:rPr lang="en-US"/>
                        <a:t>0</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1</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1</a:t>
                      </a:r>
                      <a:endParaRPr/>
                    </a:p>
                  </a:txBody>
                  <a:tcPr marT="91425" marB="91425" marR="91425" marL="91425">
                    <a:lnR cap="flat" cmpd="sng" w="9525">
                      <a:solidFill>
                        <a:srgbClr val="434343"/>
                      </a:solidFill>
                      <a:prstDash val="solid"/>
                      <a:round/>
                      <a:headEnd len="sm" w="sm" type="none"/>
                      <a:tailEnd len="sm" w="sm" type="none"/>
                    </a:lnR>
                    <a:solidFill>
                      <a:srgbClr val="D9EAD3"/>
                    </a:solidFill>
                  </a:tcPr>
                </a:tc>
              </a:tr>
              <a:tr h="396200">
                <a:tc>
                  <a:txBody>
                    <a:bodyPr/>
                    <a:lstStyle/>
                    <a:p>
                      <a:pPr indent="0" lvl="0" marL="0" rtl="0" algn="ctr">
                        <a:spcBef>
                          <a:spcPts val="0"/>
                        </a:spcBef>
                        <a:spcAft>
                          <a:spcPts val="0"/>
                        </a:spcAft>
                        <a:buNone/>
                      </a:pPr>
                      <a:r>
                        <a:rPr lang="en-US"/>
                        <a:t>1</a:t>
                      </a:r>
                      <a:endParaRPr/>
                    </a:p>
                  </a:txBody>
                  <a:tcPr marT="91425" marB="91425" marR="91425" marL="91425">
                    <a:lnL cap="flat" cmpd="sng" w="9525">
                      <a:solidFill>
                        <a:srgbClr val="434343"/>
                      </a:solidFill>
                      <a:prstDash val="solid"/>
                      <a:round/>
                      <a:headEnd len="sm" w="sm" type="none"/>
                      <a:tailEnd len="sm" w="sm" type="none"/>
                    </a:lnL>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B cap="flat" cmpd="sng" w="9525">
                      <a:solidFill>
                        <a:srgbClr val="434343"/>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US"/>
                        <a:t>1</a:t>
                      </a:r>
                      <a:endParaRPr/>
                    </a:p>
                  </a:txBody>
                  <a:tcPr marT="91425" marB="91425" marR="91425" marL="91425">
                    <a:lnB cap="flat" cmpd="sng" w="9525">
                      <a:solidFill>
                        <a:srgbClr val="434343"/>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US"/>
                        <a:t>0</a:t>
                      </a:r>
                      <a:endParaRPr/>
                    </a:p>
                  </a:txBody>
                  <a:tcPr marT="91425" marB="91425" marR="91425" marL="91425">
                    <a:lnB cap="flat" cmpd="sng" w="9525">
                      <a:solidFill>
                        <a:srgbClr val="434343"/>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US"/>
                        <a:t>0</a:t>
                      </a:r>
                      <a:endParaRPr/>
                    </a:p>
                  </a:txBody>
                  <a:tcPr marT="91425" marB="91425" marR="91425" marL="91425">
                    <a:lnR cap="flat" cmpd="sng" w="9525">
                      <a:solidFill>
                        <a:srgbClr val="434343"/>
                      </a:solidFill>
                      <a:prstDash val="solid"/>
                      <a:round/>
                      <a:headEnd len="sm" w="sm" type="none"/>
                      <a:tailEnd len="sm" w="sm" type="none"/>
                    </a:lnR>
                    <a:lnB cap="flat" cmpd="sng" w="9525">
                      <a:solidFill>
                        <a:srgbClr val="434343"/>
                      </a:solidFill>
                      <a:prstDash val="solid"/>
                      <a:round/>
                      <a:headEnd len="sm" w="sm" type="none"/>
                      <a:tailEnd len="sm" w="sm" type="none"/>
                    </a:lnB>
                    <a:solidFill>
                      <a:srgbClr val="D9EAD3"/>
                    </a:solidFill>
                  </a:tcPr>
                </a:tc>
              </a:tr>
            </a:tbl>
          </a:graphicData>
        </a:graphic>
      </p:graphicFrame>
      <p:sp>
        <p:nvSpPr>
          <p:cNvPr id="158" name="Google Shape;158;p19"/>
          <p:cNvSpPr/>
          <p:nvPr/>
        </p:nvSpPr>
        <p:spPr>
          <a:xfrm>
            <a:off x="6187975" y="3344250"/>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1</a:t>
            </a:r>
            <a:endParaRPr baseline="-25000"/>
          </a:p>
        </p:txBody>
      </p:sp>
      <p:sp>
        <p:nvSpPr>
          <p:cNvPr id="159" name="Google Shape;159;p19"/>
          <p:cNvSpPr/>
          <p:nvPr/>
        </p:nvSpPr>
        <p:spPr>
          <a:xfrm>
            <a:off x="6187975" y="4171950"/>
            <a:ext cx="502500" cy="482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x</a:t>
            </a:r>
            <a:r>
              <a:rPr baseline="-25000" lang="en-US"/>
              <a:t>2</a:t>
            </a:r>
            <a:endParaRPr baseline="-25000"/>
          </a:p>
        </p:txBody>
      </p:sp>
      <p:sp>
        <p:nvSpPr>
          <p:cNvPr id="160" name="Google Shape;160;p19"/>
          <p:cNvSpPr/>
          <p:nvPr/>
        </p:nvSpPr>
        <p:spPr>
          <a:xfrm>
            <a:off x="7136525" y="3344250"/>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1</a:t>
            </a:r>
            <a:endParaRPr baseline="-25000"/>
          </a:p>
        </p:txBody>
      </p:sp>
      <p:sp>
        <p:nvSpPr>
          <p:cNvPr id="161" name="Google Shape;161;p19"/>
          <p:cNvSpPr/>
          <p:nvPr/>
        </p:nvSpPr>
        <p:spPr>
          <a:xfrm>
            <a:off x="7136525" y="4171950"/>
            <a:ext cx="502500" cy="48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h</a:t>
            </a:r>
            <a:r>
              <a:rPr baseline="-25000" lang="en-US"/>
              <a:t>2</a:t>
            </a:r>
            <a:endParaRPr baseline="-25000"/>
          </a:p>
        </p:txBody>
      </p:sp>
      <p:sp>
        <p:nvSpPr>
          <p:cNvPr id="162" name="Google Shape;162;p19"/>
          <p:cNvSpPr/>
          <p:nvPr/>
        </p:nvSpPr>
        <p:spPr>
          <a:xfrm>
            <a:off x="8085075" y="3778200"/>
            <a:ext cx="502500" cy="482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y</a:t>
            </a:r>
            <a:r>
              <a:rPr baseline="-25000" lang="en-US"/>
              <a:t>1</a:t>
            </a:r>
            <a:endParaRPr baseline="-25000"/>
          </a:p>
        </p:txBody>
      </p:sp>
      <p:cxnSp>
        <p:nvCxnSpPr>
          <p:cNvPr id="163" name="Google Shape;163;p19"/>
          <p:cNvCxnSpPr>
            <a:stCxn id="158" idx="6"/>
            <a:endCxn id="160" idx="2"/>
          </p:cNvCxnSpPr>
          <p:nvPr/>
        </p:nvCxnSpPr>
        <p:spPr>
          <a:xfrm>
            <a:off x="6690475" y="3585600"/>
            <a:ext cx="446100" cy="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19"/>
          <p:cNvCxnSpPr>
            <a:stCxn id="158" idx="6"/>
            <a:endCxn id="161" idx="2"/>
          </p:cNvCxnSpPr>
          <p:nvPr/>
        </p:nvCxnSpPr>
        <p:spPr>
          <a:xfrm>
            <a:off x="6690475" y="3585600"/>
            <a:ext cx="446100" cy="827700"/>
          </a:xfrm>
          <a:prstGeom prst="straightConnector1">
            <a:avLst/>
          </a:prstGeom>
          <a:noFill/>
          <a:ln cap="flat" cmpd="sng" w="9525">
            <a:solidFill>
              <a:schemeClr val="dk2"/>
            </a:solidFill>
            <a:prstDash val="solid"/>
            <a:round/>
            <a:headEnd len="med" w="med" type="none"/>
            <a:tailEnd len="med" w="med" type="none"/>
          </a:ln>
        </p:spPr>
      </p:cxnSp>
      <p:cxnSp>
        <p:nvCxnSpPr>
          <p:cNvPr id="165" name="Google Shape;165;p19"/>
          <p:cNvCxnSpPr>
            <a:stCxn id="159" idx="6"/>
            <a:endCxn id="160" idx="2"/>
          </p:cNvCxnSpPr>
          <p:nvPr/>
        </p:nvCxnSpPr>
        <p:spPr>
          <a:xfrm flipH="1" rot="10800000">
            <a:off x="6690475" y="3585600"/>
            <a:ext cx="446100" cy="827700"/>
          </a:xfrm>
          <a:prstGeom prst="straightConnector1">
            <a:avLst/>
          </a:prstGeom>
          <a:noFill/>
          <a:ln cap="flat" cmpd="sng" w="9525">
            <a:solidFill>
              <a:schemeClr val="dk2"/>
            </a:solidFill>
            <a:prstDash val="solid"/>
            <a:round/>
            <a:headEnd len="med" w="med" type="none"/>
            <a:tailEnd len="med" w="med" type="none"/>
          </a:ln>
        </p:spPr>
      </p:cxnSp>
      <p:cxnSp>
        <p:nvCxnSpPr>
          <p:cNvPr id="166" name="Google Shape;166;p19"/>
          <p:cNvCxnSpPr>
            <a:stCxn id="159" idx="6"/>
            <a:endCxn id="161" idx="2"/>
          </p:cNvCxnSpPr>
          <p:nvPr/>
        </p:nvCxnSpPr>
        <p:spPr>
          <a:xfrm>
            <a:off x="6690475" y="4413300"/>
            <a:ext cx="446100" cy="0"/>
          </a:xfrm>
          <a:prstGeom prst="straightConnector1">
            <a:avLst/>
          </a:prstGeom>
          <a:noFill/>
          <a:ln cap="flat" cmpd="sng" w="9525">
            <a:solidFill>
              <a:schemeClr val="dk2"/>
            </a:solidFill>
            <a:prstDash val="solid"/>
            <a:round/>
            <a:headEnd len="med" w="med" type="none"/>
            <a:tailEnd len="med" w="med" type="none"/>
          </a:ln>
        </p:spPr>
      </p:cxnSp>
      <p:cxnSp>
        <p:nvCxnSpPr>
          <p:cNvPr id="167" name="Google Shape;167;p19"/>
          <p:cNvCxnSpPr>
            <a:stCxn id="160" idx="6"/>
            <a:endCxn id="162" idx="2"/>
          </p:cNvCxnSpPr>
          <p:nvPr/>
        </p:nvCxnSpPr>
        <p:spPr>
          <a:xfrm>
            <a:off x="7639025" y="3585600"/>
            <a:ext cx="446100" cy="434100"/>
          </a:xfrm>
          <a:prstGeom prst="straightConnector1">
            <a:avLst/>
          </a:prstGeom>
          <a:noFill/>
          <a:ln cap="flat" cmpd="sng" w="9525">
            <a:solidFill>
              <a:schemeClr val="dk2"/>
            </a:solidFill>
            <a:prstDash val="solid"/>
            <a:round/>
            <a:headEnd len="med" w="med" type="none"/>
            <a:tailEnd len="med" w="med" type="none"/>
          </a:ln>
        </p:spPr>
      </p:cxnSp>
      <p:cxnSp>
        <p:nvCxnSpPr>
          <p:cNvPr id="168" name="Google Shape;168;p19"/>
          <p:cNvCxnSpPr>
            <a:stCxn id="161" idx="6"/>
            <a:endCxn id="162" idx="2"/>
          </p:cNvCxnSpPr>
          <p:nvPr/>
        </p:nvCxnSpPr>
        <p:spPr>
          <a:xfrm flipH="1" rot="10800000">
            <a:off x="7639025" y="4019700"/>
            <a:ext cx="446100" cy="393600"/>
          </a:xfrm>
          <a:prstGeom prst="straightConnector1">
            <a:avLst/>
          </a:prstGeom>
          <a:noFill/>
          <a:ln cap="flat" cmpd="sng" w="9525">
            <a:solidFill>
              <a:schemeClr val="dk2"/>
            </a:solidFill>
            <a:prstDash val="solid"/>
            <a:round/>
            <a:headEnd len="med" w="med" type="none"/>
            <a:tailEnd len="med" w="med" type="none"/>
          </a:ln>
        </p:spPr>
      </p:cxnSp>
      <p:sp>
        <p:nvSpPr>
          <p:cNvPr id="169" name="Google Shape;169;p19"/>
          <p:cNvSpPr txBox="1"/>
          <p:nvPr/>
        </p:nvSpPr>
        <p:spPr>
          <a:xfrm>
            <a:off x="6123600" y="2632850"/>
            <a:ext cx="7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Input</a:t>
            </a:r>
            <a:endParaRPr/>
          </a:p>
        </p:txBody>
      </p:sp>
      <p:sp>
        <p:nvSpPr>
          <p:cNvPr id="170" name="Google Shape;170;p19"/>
          <p:cNvSpPr txBox="1"/>
          <p:nvPr/>
        </p:nvSpPr>
        <p:spPr>
          <a:xfrm>
            <a:off x="6961800" y="2632850"/>
            <a:ext cx="7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Hidden</a:t>
            </a:r>
            <a:endParaRPr/>
          </a:p>
        </p:txBody>
      </p:sp>
      <p:sp>
        <p:nvSpPr>
          <p:cNvPr id="171" name="Google Shape;171;p19"/>
          <p:cNvSpPr txBox="1"/>
          <p:nvPr/>
        </p:nvSpPr>
        <p:spPr>
          <a:xfrm>
            <a:off x="7952400" y="2632850"/>
            <a:ext cx="7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Output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UC Berkeley 1">
      <a:dk1>
        <a:srgbClr val="000000"/>
      </a:dk1>
      <a:lt1>
        <a:srgbClr val="FFFFFF"/>
      </a:lt1>
      <a:dk2>
        <a:srgbClr val="46535E"/>
      </a:dk2>
      <a:lt2>
        <a:srgbClr val="EEEEEE"/>
      </a:lt2>
      <a:accent1>
        <a:srgbClr val="3B7EA1"/>
      </a:accent1>
      <a:accent2>
        <a:srgbClr val="FDB515"/>
      </a:accent2>
      <a:accent3>
        <a:srgbClr val="003262"/>
      </a:accent3>
      <a:accent4>
        <a:srgbClr val="B9D3B6"/>
      </a:accent4>
      <a:accent5>
        <a:srgbClr val="DDD5C7"/>
      </a:accent5>
      <a:accent6>
        <a:srgbClr val="584F29"/>
      </a:accent6>
      <a:hlink>
        <a:srgbClr val="0000F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